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7"/>
  </p:notesMasterIdLst>
  <p:sldIdLst>
    <p:sldId id="256" r:id="rId2"/>
    <p:sldId id="416" r:id="rId3"/>
    <p:sldId id="417"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74" r:id="rId30"/>
    <p:sldId id="375" r:id="rId31"/>
    <p:sldId id="376" r:id="rId32"/>
    <p:sldId id="377" r:id="rId33"/>
    <p:sldId id="378"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364" r:id="rId49"/>
    <p:sldId id="296" r:id="rId50"/>
    <p:sldId id="297" r:id="rId51"/>
    <p:sldId id="298" r:id="rId52"/>
    <p:sldId id="299" r:id="rId53"/>
    <p:sldId id="300" r:id="rId54"/>
    <p:sldId id="301" r:id="rId55"/>
    <p:sldId id="302" r:id="rId56"/>
    <p:sldId id="303" r:id="rId57"/>
    <p:sldId id="399" r:id="rId58"/>
    <p:sldId id="379" r:id="rId59"/>
    <p:sldId id="380" r:id="rId60"/>
    <p:sldId id="400" r:id="rId61"/>
    <p:sldId id="401" r:id="rId62"/>
    <p:sldId id="304" r:id="rId63"/>
    <p:sldId id="381" r:id="rId64"/>
    <p:sldId id="382" r:id="rId65"/>
    <p:sldId id="402" r:id="rId66"/>
    <p:sldId id="383" r:id="rId67"/>
    <p:sldId id="384" r:id="rId68"/>
    <p:sldId id="385" r:id="rId69"/>
    <p:sldId id="409" r:id="rId70"/>
    <p:sldId id="305" r:id="rId71"/>
    <p:sldId id="403" r:id="rId72"/>
    <p:sldId id="386" r:id="rId73"/>
    <p:sldId id="387" r:id="rId74"/>
    <p:sldId id="388" r:id="rId75"/>
    <p:sldId id="389" r:id="rId76"/>
    <p:sldId id="405" r:id="rId77"/>
    <p:sldId id="390" r:id="rId78"/>
    <p:sldId id="391" r:id="rId79"/>
    <p:sldId id="406" r:id="rId80"/>
    <p:sldId id="407" r:id="rId81"/>
    <p:sldId id="306" r:id="rId82"/>
    <p:sldId id="365" r:id="rId83"/>
    <p:sldId id="408" r:id="rId84"/>
    <p:sldId id="410" r:id="rId85"/>
    <p:sldId id="392" r:id="rId86"/>
    <p:sldId id="307" r:id="rId87"/>
    <p:sldId id="308" r:id="rId88"/>
    <p:sldId id="309" r:id="rId89"/>
    <p:sldId id="310" r:id="rId90"/>
    <p:sldId id="311" r:id="rId91"/>
    <p:sldId id="366" r:id="rId92"/>
    <p:sldId id="367" r:id="rId93"/>
    <p:sldId id="393" r:id="rId94"/>
    <p:sldId id="394" r:id="rId95"/>
    <p:sldId id="395" r:id="rId96"/>
    <p:sldId id="396" r:id="rId97"/>
    <p:sldId id="397" r:id="rId98"/>
    <p:sldId id="312" r:id="rId99"/>
    <p:sldId id="314" r:id="rId100"/>
    <p:sldId id="315" r:id="rId101"/>
    <p:sldId id="368" r:id="rId102"/>
    <p:sldId id="316" r:id="rId103"/>
    <p:sldId id="317" r:id="rId104"/>
    <p:sldId id="318" r:id="rId105"/>
    <p:sldId id="319" r:id="rId106"/>
    <p:sldId id="320" r:id="rId107"/>
    <p:sldId id="321" r:id="rId108"/>
    <p:sldId id="322" r:id="rId109"/>
    <p:sldId id="323" r:id="rId110"/>
    <p:sldId id="398" r:id="rId111"/>
    <p:sldId id="324" r:id="rId112"/>
    <p:sldId id="325" r:id="rId113"/>
    <p:sldId id="326" r:id="rId114"/>
    <p:sldId id="327" r:id="rId115"/>
    <p:sldId id="328" r:id="rId116"/>
    <p:sldId id="329" r:id="rId117"/>
    <p:sldId id="330" r:id="rId118"/>
    <p:sldId id="331" r:id="rId119"/>
    <p:sldId id="332" r:id="rId120"/>
    <p:sldId id="333" r:id="rId121"/>
    <p:sldId id="334" r:id="rId122"/>
    <p:sldId id="335" r:id="rId123"/>
    <p:sldId id="336" r:id="rId124"/>
    <p:sldId id="337" r:id="rId125"/>
    <p:sldId id="338" r:id="rId126"/>
    <p:sldId id="339" r:id="rId127"/>
    <p:sldId id="340" r:id="rId128"/>
    <p:sldId id="341" r:id="rId129"/>
    <p:sldId id="342" r:id="rId130"/>
    <p:sldId id="343" r:id="rId131"/>
    <p:sldId id="344" r:id="rId132"/>
    <p:sldId id="345" r:id="rId133"/>
    <p:sldId id="346" r:id="rId134"/>
    <p:sldId id="412" r:id="rId135"/>
    <p:sldId id="347" r:id="rId136"/>
    <p:sldId id="413" r:id="rId137"/>
    <p:sldId id="414" r:id="rId138"/>
    <p:sldId id="348" r:id="rId139"/>
    <p:sldId id="349" r:id="rId140"/>
    <p:sldId id="411" r:id="rId141"/>
    <p:sldId id="351" r:id="rId142"/>
    <p:sldId id="415" r:id="rId143"/>
    <p:sldId id="352" r:id="rId144"/>
    <p:sldId id="353" r:id="rId145"/>
    <p:sldId id="419" r:id="rId146"/>
    <p:sldId id="418" r:id="rId147"/>
    <p:sldId id="420" r:id="rId148"/>
    <p:sldId id="354" r:id="rId149"/>
    <p:sldId id="355" r:id="rId150"/>
    <p:sldId id="356" r:id="rId151"/>
    <p:sldId id="357" r:id="rId152"/>
    <p:sldId id="421" r:id="rId153"/>
    <p:sldId id="358" r:id="rId154"/>
    <p:sldId id="359" r:id="rId155"/>
    <p:sldId id="360" r:id="rId156"/>
    <p:sldId id="422" r:id="rId157"/>
    <p:sldId id="361" r:id="rId158"/>
    <p:sldId id="362" r:id="rId159"/>
    <p:sldId id="423" r:id="rId160"/>
    <p:sldId id="370" r:id="rId161"/>
    <p:sldId id="371" r:id="rId162"/>
    <p:sldId id="373" r:id="rId163"/>
    <p:sldId id="372" r:id="rId164"/>
    <p:sldId id="369" r:id="rId165"/>
    <p:sldId id="404" r:id="rId166"/>
  </p:sldIdLst>
  <p:sldSz cx="12192000" cy="6858000"/>
  <p:notesSz cx="6792913" cy="99250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showGuides="1">
      <p:cViewPr varScale="1">
        <p:scale>
          <a:sx n="62" d="100"/>
          <a:sy n="62" d="100"/>
        </p:scale>
        <p:origin x="804" y="76"/>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87313" y="742950"/>
            <a:ext cx="6618287" cy="3724275"/>
          </a:xfrm>
          <a:prstGeom prst="rect">
            <a:avLst/>
          </a:prstGeom>
        </p:spPr>
        <p:txBody>
          <a:bodyPr/>
          <a:lstStyle/>
          <a:p>
            <a:endParaRPr/>
          </a:p>
        </p:txBody>
      </p:sp>
      <p:sp>
        <p:nvSpPr>
          <p:cNvPr id="18" name="Shape 18"/>
          <p:cNvSpPr>
            <a:spLocks noGrp="1"/>
          </p:cNvSpPr>
          <p:nvPr>
            <p:ph type="body" sz="quarter" idx="1"/>
          </p:nvPr>
        </p:nvSpPr>
        <p:spPr>
          <a:xfrm>
            <a:off x="905722" y="4714399"/>
            <a:ext cx="4981470" cy="4466272"/>
          </a:xfrm>
          <a:prstGeom prst="rect">
            <a:avLst/>
          </a:prstGeom>
        </p:spPr>
        <p:txBody>
          <a:bodyPr/>
          <a:lstStyle/>
          <a:p>
            <a:endParaRPr/>
          </a:p>
        </p:txBody>
      </p:sp>
    </p:spTree>
    <p:extLst>
      <p:ext uri="{BB962C8B-B14F-4D97-AF65-F5344CB8AC3E}">
        <p14:creationId xmlns:p14="http://schemas.microsoft.com/office/powerpoint/2010/main" val="766766659"/>
      </p:ext>
    </p:extLst>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endParaRPr/>
          </a:p>
        </p:txBody>
      </p:sp>
      <p:sp>
        <p:nvSpPr>
          <p:cNvPr id="62" name="Shape 62"/>
          <p:cNvSpPr>
            <a:spLocks noGrp="1"/>
          </p:cNvSpPr>
          <p:nvPr>
            <p:ph type="body" sz="quarter" idx="1"/>
          </p:nvPr>
        </p:nvSpPr>
        <p:spPr>
          <a:prstGeom prst="rect">
            <a:avLst/>
          </a:prstGeom>
        </p:spPr>
        <p:txBody>
          <a:bodyPr/>
          <a:lstStyle/>
          <a:p>
            <a:r>
              <a:t>And how do we know it is skewed?</a:t>
            </a:r>
          </a:p>
        </p:txBody>
      </p:sp>
    </p:spTree>
    <p:extLst>
      <p:ext uri="{BB962C8B-B14F-4D97-AF65-F5344CB8AC3E}">
        <p14:creationId xmlns:p14="http://schemas.microsoft.com/office/powerpoint/2010/main" val="296720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t>This may be the paper by Bouchard already mentioned previously</a:t>
            </a:r>
          </a:p>
        </p:txBody>
      </p:sp>
    </p:spTree>
    <p:extLst>
      <p:ext uri="{BB962C8B-B14F-4D97-AF65-F5344CB8AC3E}">
        <p14:creationId xmlns:p14="http://schemas.microsoft.com/office/powerpoint/2010/main" val="305648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r>
              <a:t>innate intellectual potential consists of tendencies to engage in activities conducive to learning, rather than inherited intellectual capacities, as such. These tendencies are referred to here as exferience-prodwingdrives (EPDs) .</a:t>
            </a:r>
          </a:p>
        </p:txBody>
      </p:sp>
    </p:spTree>
    <p:extLst>
      <p:ext uri="{BB962C8B-B14F-4D97-AF65-F5344CB8AC3E}">
        <p14:creationId xmlns:p14="http://schemas.microsoft.com/office/powerpoint/2010/main" val="39997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2211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721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3569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Competencies of More Effective Officers (Klemp)</a:t>
            </a:r>
          </a:p>
          <a:p>
            <a:r>
              <a:t>Initiative: Initiates new activities, communications, proposals; Exhibits resourcefulness, persistence in the face of obstacles.</a:t>
            </a:r>
          </a:p>
          <a:p>
            <a:r>
              <a:t>Set goals and reconsiders and redefines them.</a:t>
            </a:r>
          </a:p>
          <a:p>
            <a:r>
              <a:t>Coaches, by setting example and sharing information and thought processes.</a:t>
            </a:r>
          </a:p>
          <a:p>
            <a:r>
              <a:t>Influences: by persuasion, mustering arguments, building political coalitions, making others feel strong.</a:t>
            </a:r>
          </a:p>
          <a:p>
            <a:r>
              <a:t>Conceptualises, analyses, and finds new ways of thinking about things.</a:t>
            </a:r>
          </a:p>
          <a:p>
            <a:r>
              <a:t>Builds teams, acts to promote co-operation and team work.</a:t>
            </a:r>
          </a:p>
          <a:p>
            <a:r>
              <a:t>Provides feedback to enable others to monitor their own performance. Helps them analyse problems and develop strategies for tackling them.</a:t>
            </a:r>
          </a:p>
          <a:p>
            <a:r>
              <a:t>Provides rewards and official recognition for contributions.</a:t>
            </a:r>
          </a:p>
          <a:p>
            <a:r>
              <a:t>cont. </a:t>
            </a:r>
          </a:p>
        </p:txBody>
      </p:sp>
    </p:spTree>
    <p:extLst>
      <p:ext uri="{BB962C8B-B14F-4D97-AF65-F5344CB8AC3E}">
        <p14:creationId xmlns:p14="http://schemas.microsoft.com/office/powerpoint/2010/main" val="199109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b="0">
                <a:solidFill>
                  <a:srgbClr val="898989"/>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1pPr>
      <a:lvl2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2pPr>
      <a:lvl3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3pPr>
      <a:lvl4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4pPr>
      <a:lvl5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5pPr>
      <a:lvl6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6pPr>
      <a:lvl7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7pPr>
      <a:lvl8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8pPr>
      <a:lvl9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000000"/>
          </a:solidFill>
          <a:uFillTx/>
          <a:latin typeface="Times New Roman"/>
          <a:ea typeface="Times New Roman"/>
          <a:cs typeface="Times New Roman"/>
          <a:sym typeface="Times New Roman"/>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0" marR="0" indent="2286000" algn="l" defTabSz="914400" rtl="0" latinLnBrk="0">
        <a:lnSpc>
          <a:spcPct val="90000"/>
        </a:lnSpc>
        <a:spcBef>
          <a:spcPts val="1000"/>
        </a:spcBef>
        <a:spcAft>
          <a:spcPts val="0"/>
        </a:spcAft>
        <a:buClrTx/>
        <a:buSzTx/>
        <a:buFont typeface="Arial"/>
        <a:buNone/>
        <a:tabLst/>
        <a:defRPr sz="2800" b="0" i="0" u="none" strike="noStrike" cap="none" spc="0" baseline="0">
          <a:solidFill>
            <a:srgbClr val="000000"/>
          </a:solidFill>
          <a:uFillTx/>
          <a:latin typeface="Calibri"/>
          <a:ea typeface="Calibri"/>
          <a:cs typeface="Calibri"/>
          <a:sym typeface="Calibri"/>
        </a:defRPr>
      </a:lvl6pPr>
      <a:lvl7pPr marL="0" marR="0" indent="2743200" algn="l" defTabSz="914400" rtl="0" latinLnBrk="0">
        <a:lnSpc>
          <a:spcPct val="90000"/>
        </a:lnSpc>
        <a:spcBef>
          <a:spcPts val="1000"/>
        </a:spcBef>
        <a:spcAft>
          <a:spcPts val="0"/>
        </a:spcAft>
        <a:buClrTx/>
        <a:buSzTx/>
        <a:buFont typeface="Arial"/>
        <a:buNone/>
        <a:tabLst/>
        <a:defRPr sz="2800" b="0" i="0" u="none" strike="noStrike" cap="none" spc="0" baseline="0">
          <a:solidFill>
            <a:srgbClr val="000000"/>
          </a:solidFill>
          <a:uFillTx/>
          <a:latin typeface="Calibri"/>
          <a:ea typeface="Calibri"/>
          <a:cs typeface="Calibri"/>
          <a:sym typeface="Calibri"/>
        </a:defRPr>
      </a:lvl7pPr>
      <a:lvl8pPr marL="0" marR="0" indent="3200400" algn="l" defTabSz="914400" rtl="0" latinLnBrk="0">
        <a:lnSpc>
          <a:spcPct val="90000"/>
        </a:lnSpc>
        <a:spcBef>
          <a:spcPts val="1000"/>
        </a:spcBef>
        <a:spcAft>
          <a:spcPts val="0"/>
        </a:spcAft>
        <a:buClrTx/>
        <a:buSzTx/>
        <a:buFont typeface="Arial"/>
        <a:buNone/>
        <a:tabLst/>
        <a:defRPr sz="2800" b="0" i="0" u="none" strike="noStrike" cap="none" spc="0" baseline="0">
          <a:solidFill>
            <a:srgbClr val="000000"/>
          </a:solidFill>
          <a:uFillTx/>
          <a:latin typeface="Calibri"/>
          <a:ea typeface="Calibri"/>
          <a:cs typeface="Calibri"/>
          <a:sym typeface="Calibri"/>
        </a:defRPr>
      </a:lvl8pPr>
      <a:lvl9pPr marL="0" marR="0" indent="3657600" algn="l" defTabSz="914400" rtl="0" latinLnBrk="0">
        <a:lnSpc>
          <a:spcPct val="90000"/>
        </a:lnSpc>
        <a:spcBef>
          <a:spcPts val="1000"/>
        </a:spcBef>
        <a:spcAft>
          <a:spcPts val="0"/>
        </a:spcAft>
        <a:buClrTx/>
        <a:buSzTx/>
        <a:buFont typeface="Arial"/>
        <a:buNone/>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hyperlink" Target="https://sci-hub.si/10.1016/j.paid.2015.11.007" TargetMode="External"/><Relationship Id="rId2" Type="http://schemas.openxmlformats.org/officeDocument/2006/relationships/hyperlink" Target="https://www.researchgate.net/deref/http:/dx.doi.org/10.1016/j.paid.2015.11.007?_sg%5b0%5d=6csftcQWjxprXLShX06DG78cq3sKTT65z8JCAyPfvvg3odbeAACl4f3gKQloqd6GN0ThbETzJEyvA0UC5HdhiL6U5g.-oWdJf9mhfg6ziHax5cwra8YAE9ZcbR_2A-aBZxJX2xtESVnXbxQx919x5y55YCMutRr-jecY2bHu9WpfITFig&amp;_sg%5b1%5d=RPQ2OvRVp7mBaME7i8a-fyZW6HoNygp21tpZKsbPnli1r9I5mEHO-6Gbas5e1leNv4d_fDDvWXdO.W6dkBko5jBDfD3puZ3ZfK3LkOnqV8Hp0x32IUmlGRgL8rx7nTl853dYTIBUzFmsqDkEe7Ajt8XJhCgF33lVb6g" TargetMode="External"/><Relationship Id="rId1" Type="http://schemas.openxmlformats.org/officeDocument/2006/relationships/slideLayout" Target="../slideLayouts/slideLayout1.xml"/><Relationship Id="rId4" Type="http://schemas.openxmlformats.org/officeDocument/2006/relationships/hyperlink" Target="https://www.gwern.net/docs/iq/1962-hayes.pdf"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dx.doi.org/10.1037/pspp0000202" TargetMode="External"/><Relationship Id="rId3" Type="http://schemas.openxmlformats.org/officeDocument/2006/relationships/hyperlink" Target="https://psycnet.apa.org/record/2006-00920-004" TargetMode="External"/><Relationship Id="rId7" Type="http://schemas.openxmlformats.org/officeDocument/2006/relationships/hyperlink" Target="https://www.youtube.com/watch?v=3dgu0UPmaqQ" TargetMode="External"/><Relationship Id="rId2" Type="http://schemas.openxmlformats.org/officeDocument/2006/relationships/hyperlink" Target="https://sci-hub.si/10.1016/j.paid.2009.11.022" TargetMode="External"/><Relationship Id="rId1" Type="http://schemas.openxmlformats.org/officeDocument/2006/relationships/slideLayout" Target="../slideLayouts/slideLayout1.xml"/><Relationship Id="rId6" Type="http://schemas.openxmlformats.org/officeDocument/2006/relationships/hyperlink" Target="https://www.youtube.com/watch?v=4ixxDzuzFJ4%20%20" TargetMode="External"/><Relationship Id="rId5" Type="http://schemas.openxmlformats.org/officeDocument/2006/relationships/hyperlink" Target="https://www.youtube.com/watch?v=ohi6cOZ3dmU" TargetMode="External"/><Relationship Id="rId4" Type="http://schemas.openxmlformats.org/officeDocument/2006/relationships/hyperlink" Target="https://sci-hub.tw/10.1177/0963721419849559" TargetMode="External"/><Relationship Id="rId9" Type="http://schemas.openxmlformats.org/officeDocument/2006/relationships/hyperlink" Target="https://sci-hub.si/10.2307/1129703"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eyeonsociety.co.uk/resources/fulllist.html#competence_in_the_learning_society" TargetMode="External"/><Relationship Id="rId3" Type="http://schemas.openxmlformats.org/officeDocument/2006/relationships/hyperlink" Target="http://eyeonsociety.co.uk/resources/fulllist.html#managing_education" TargetMode="External"/><Relationship Id="rId7" Type="http://schemas.openxmlformats.org/officeDocument/2006/relationships/hyperlink" Target="http://eyeonsociety.co.uk/resources/OTPC-complete.pdf" TargetMode="External"/><Relationship Id="rId2" Type="http://schemas.openxmlformats.org/officeDocument/2006/relationships/hyperlink" Target="http://www.rfwp.com/" TargetMode="External"/><Relationship Id="rId1" Type="http://schemas.openxmlformats.org/officeDocument/2006/relationships/slideLayout" Target="../slideLayouts/slideLayout1.xml"/><Relationship Id="rId6" Type="http://schemas.openxmlformats.org/officeDocument/2006/relationships/hyperlink" Target="http://www.napravo.ru/pages/nauchnye_jurnaly/jurnal_vektor_nauki/nomera_jurnala_2013/" TargetMode="External"/><Relationship Id="rId5" Type="http://schemas.openxmlformats.org/officeDocument/2006/relationships/hyperlink" Target="http://www.napravo.ru/pages/nauchnye_jurnaly/baltiiskii_gumanitarnyi_jurnal/nauchnye_jurnaly_/" TargetMode="External"/><Relationship Id="rId4" Type="http://schemas.openxmlformats.org/officeDocument/2006/relationships/hyperlink" Target="http://eyeonsociety.co.uk/resources/Incompetent-society-v3.pdf" TargetMode="External"/><Relationship Id="rId9" Type="http://schemas.openxmlformats.org/officeDocument/2006/relationships/hyperlink" Target="https://sci-hub.si/https:/www.jstor.org/stable/1129703"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hyperlink" Target="https://sci-hub.si/10.1016/j.paid.2015.11.007" TargetMode="External"/><Relationship Id="rId7" Type="http://schemas.openxmlformats.org/officeDocument/2006/relationships/hyperlink" Target="https://sci-hub.tw/10.1177/0963721419849559" TargetMode="External"/><Relationship Id="rId2" Type="http://schemas.openxmlformats.org/officeDocument/2006/relationships/hyperlink" Target="https://www.researchgate.net/deref/http:/dx.doi.org/10.1016/j.paid.2015.11.007?_sg%5b0%5d=6csftcQWjxprXLShX06DG78cq3sKTT65z8JCAyPfvvg3odbeAACl4f3gKQloqd6GN0ThbETzJEyvA0UC5HdhiL6U5g.-oWdJf9mhfg6ziHax5cwra8YAE9ZcbR_2A-aBZxJX2xtESVnXbxQx919x5y55YCMutRr-jecY2bHu9WpfITFig&amp;_sg%5b1%5d=RPQ2OvRVp7mBaME7i8a-fyZW6HoNygp21tpZKsbPnli1r9I5mEHO-6Gbas5e1leNv4d_fDDvWXdO.W6dkBko5jBDfD3puZ3ZfK3LkOnqV8Hp0x32IUmlGRgL8rx7nTl853dYTIBUzFmsqDkEe7Ajt8XJhCgF33lVb6g" TargetMode="External"/><Relationship Id="rId1" Type="http://schemas.openxmlformats.org/officeDocument/2006/relationships/slideLayout" Target="../slideLayouts/slideLayout1.xml"/><Relationship Id="rId6" Type="http://schemas.openxmlformats.org/officeDocument/2006/relationships/hyperlink" Target="https://psycnet.apa.org/record/2006-00920-004" TargetMode="External"/><Relationship Id="rId5" Type="http://schemas.openxmlformats.org/officeDocument/2006/relationships/hyperlink" Target="https://sci-hub.si/10.1016/j.paid.2009.11.022" TargetMode="External"/><Relationship Id="rId4" Type="http://schemas.openxmlformats.org/officeDocument/2006/relationships/hyperlink" Target="https://www.gwern.net/docs/iq/1962-hayes.pdf"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y ppt presentations:Mottus Prague.ppt…"/>
          <p:cNvSpPr txBox="1"/>
          <p:nvPr/>
        </p:nvSpPr>
        <p:spPr>
          <a:xfrm>
            <a:off x="1011243" y="297915"/>
            <a:ext cx="10374932" cy="572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2000" i="1">
                <a:solidFill>
                  <a:srgbClr val="A7A7A7"/>
                </a:solidFill>
                <a:latin typeface="Times New Roman"/>
                <a:ea typeface="Times New Roman"/>
                <a:cs typeface="Times New Roman"/>
                <a:sym typeface="Times New Roman"/>
              </a:defRPr>
            </a:pPr>
            <a:r>
              <a:rPr sz="1200" dirty="0"/>
              <a:t>My </a:t>
            </a:r>
            <a:r>
              <a:rPr sz="1200" dirty="0" err="1"/>
              <a:t>ppt</a:t>
            </a:r>
            <a:r>
              <a:rPr sz="1200" dirty="0"/>
              <a:t> presentations:</a:t>
            </a:r>
            <a:r>
              <a:rPr lang="en-GB" sz="1200" dirty="0"/>
              <a:t>Raven M</a:t>
            </a:r>
            <a:r>
              <a:rPr sz="1200" dirty="0" err="1"/>
              <a:t>ottus</a:t>
            </a:r>
            <a:r>
              <a:rPr sz="1200" dirty="0"/>
              <a:t> Prague</a:t>
            </a:r>
            <a:r>
              <a:rPr lang="en-GB" sz="1200" dirty="0"/>
              <a:t> 1-21-20 EXTENDED</a:t>
            </a:r>
            <a:r>
              <a:rPr sz="1200" dirty="0"/>
              <a:t>.</a:t>
            </a:r>
            <a:r>
              <a:rPr sz="1200" dirty="0" err="1"/>
              <a:t>ppt</a:t>
            </a:r>
            <a:r>
              <a:rPr lang="en-GB" sz="1200" dirty="0"/>
              <a:t>x</a:t>
            </a:r>
            <a:endParaRPr sz="1200" dirty="0"/>
          </a:p>
          <a:p>
            <a:pPr algn="ctr">
              <a:defRPr sz="800" i="1">
                <a:latin typeface="Times New Roman"/>
                <a:ea typeface="Times New Roman"/>
                <a:cs typeface="Times New Roman"/>
                <a:sym typeface="Times New Roman"/>
              </a:defRPr>
            </a:pPr>
            <a:endParaRPr sz="900" dirty="0"/>
          </a:p>
          <a:p>
            <a:pPr algn="ctr">
              <a:defRPr sz="6700" i="1">
                <a:latin typeface="Times New Roman"/>
                <a:ea typeface="Times New Roman"/>
                <a:cs typeface="Times New Roman"/>
                <a:sym typeface="Times New Roman"/>
              </a:defRPr>
            </a:pPr>
            <a:r>
              <a:rPr lang="en-GB" sz="1400" dirty="0"/>
              <a:t>This is an extended version spelling out things normally covered ad lib</a:t>
            </a:r>
          </a:p>
          <a:p>
            <a:pPr algn="ctr">
              <a:defRPr sz="6700" i="1">
                <a:latin typeface="Times New Roman"/>
                <a:ea typeface="Times New Roman"/>
                <a:cs typeface="Times New Roman"/>
                <a:sym typeface="Times New Roman"/>
              </a:defRPr>
            </a:pPr>
            <a:r>
              <a:rPr lang="en-GB" sz="1400" dirty="0"/>
              <a:t>The original still exists </a:t>
            </a:r>
            <a:r>
              <a:rPr lang="en-GB" sz="1400" b="0" dirty="0"/>
              <a:t>in Non RPM conference papers with a .PDF extension</a:t>
            </a:r>
          </a:p>
          <a:p>
            <a:pPr algn="ctr">
              <a:defRPr sz="6700" i="1">
                <a:latin typeface="Times New Roman"/>
                <a:ea typeface="Times New Roman"/>
                <a:cs typeface="Times New Roman"/>
                <a:sym typeface="Times New Roman"/>
              </a:defRPr>
            </a:pPr>
            <a:r>
              <a:rPr lang="en-GB" sz="1400" b="0" dirty="0"/>
              <a:t>And should be used in lectures. </a:t>
            </a:r>
          </a:p>
          <a:p>
            <a:pPr algn="ctr">
              <a:defRPr sz="6700" i="1">
                <a:latin typeface="Times New Roman"/>
                <a:ea typeface="Times New Roman"/>
                <a:cs typeface="Times New Roman"/>
                <a:sym typeface="Times New Roman"/>
              </a:defRPr>
            </a:pPr>
            <a:r>
              <a:rPr lang="en-GB" sz="1400" dirty="0"/>
              <a:t>To avoid over-writing it in EOS I have re-named it </a:t>
            </a:r>
          </a:p>
          <a:p>
            <a:pPr algn="ctr">
              <a:defRPr sz="6700" i="1">
                <a:latin typeface="Times New Roman"/>
                <a:ea typeface="Times New Roman"/>
                <a:cs typeface="Times New Roman"/>
                <a:sym typeface="Times New Roman"/>
              </a:defRPr>
            </a:pPr>
            <a:r>
              <a:rPr lang="en-GB" sz="1400" dirty="0"/>
              <a:t>Raven </a:t>
            </a:r>
            <a:r>
              <a:rPr lang="en-GB" sz="1400" dirty="0" err="1"/>
              <a:t>Mottus</a:t>
            </a:r>
            <a:r>
              <a:rPr lang="en-GB" sz="1400" dirty="0"/>
              <a:t> Prague 1-21-20 original PPT PDF.PDF</a:t>
            </a:r>
          </a:p>
          <a:p>
            <a:pPr algn="ctr">
              <a:defRPr sz="6700" i="1">
                <a:latin typeface="Times New Roman"/>
                <a:ea typeface="Times New Roman"/>
                <a:cs typeface="Times New Roman"/>
                <a:sym typeface="Times New Roman"/>
              </a:defRPr>
            </a:pPr>
            <a:r>
              <a:rPr lang="en-GB" sz="1400" dirty="0">
                <a:solidFill>
                  <a:srgbClr val="FF0000"/>
                </a:solidFill>
              </a:rPr>
              <a:t>This is NOT the version which currently appears on EOS</a:t>
            </a:r>
          </a:p>
          <a:p>
            <a:pPr algn="ctr">
              <a:defRPr sz="6700" i="1">
                <a:latin typeface="Times New Roman"/>
                <a:ea typeface="Times New Roman"/>
                <a:cs typeface="Times New Roman"/>
                <a:sym typeface="Times New Roman"/>
              </a:defRPr>
            </a:pPr>
            <a:r>
              <a:rPr lang="en-GB" sz="1400" dirty="0">
                <a:solidFill>
                  <a:srgbClr val="FF0000"/>
                </a:solidFill>
              </a:rPr>
              <a:t>The one on EOS does NOT contain the detail on schools.</a:t>
            </a:r>
          </a:p>
          <a:p>
            <a:pPr algn="ctr">
              <a:defRPr sz="6700" i="1">
                <a:latin typeface="Times New Roman"/>
                <a:ea typeface="Times New Roman"/>
                <a:cs typeface="Times New Roman"/>
                <a:sym typeface="Times New Roman"/>
              </a:defRPr>
            </a:pPr>
            <a:r>
              <a:rPr lang="en-GB" sz="1400" dirty="0">
                <a:solidFill>
                  <a:srgbClr val="FF0000"/>
                </a:solidFill>
              </a:rPr>
              <a:t>But BOTH contain a grid which has been extended to include more components of competence but not more potentially valued activities.</a:t>
            </a:r>
          </a:p>
          <a:p>
            <a:pPr algn="ctr">
              <a:defRPr sz="6700" i="1">
                <a:latin typeface="Times New Roman"/>
                <a:ea typeface="Times New Roman"/>
                <a:cs typeface="Times New Roman"/>
                <a:sym typeface="Times New Roman"/>
              </a:defRPr>
            </a:pPr>
            <a:r>
              <a:rPr sz="4800" dirty="0"/>
              <a:t>Recent Research Supporting a Specific-motive-based Model of Competence</a:t>
            </a:r>
            <a:endParaRPr lang="en-GB" sz="4800" dirty="0"/>
          </a:p>
          <a:p>
            <a:pPr algn="ctr">
              <a:defRPr sz="6700" i="1">
                <a:latin typeface="Times New Roman"/>
                <a:ea typeface="Times New Roman"/>
                <a:cs typeface="Times New Roman"/>
                <a:sym typeface="Times New Roman"/>
              </a:defRPr>
            </a:pPr>
            <a:r>
              <a:rPr lang="en-GB" sz="4800" dirty="0"/>
              <a:t>(Extended version).</a:t>
            </a:r>
            <a:endParaRPr sz="4800" dirty="0"/>
          </a:p>
          <a:p>
            <a:pPr algn="ctr">
              <a:defRPr sz="1400">
                <a:latin typeface="Times New Roman"/>
                <a:ea typeface="Times New Roman"/>
                <a:cs typeface="Times New Roman"/>
                <a:sym typeface="Times New Roman"/>
              </a:defRPr>
            </a:pPr>
            <a:r>
              <a:rPr sz="1000" dirty="0"/>
              <a:t> </a:t>
            </a:r>
          </a:p>
          <a:p>
            <a:pPr algn="ctr">
              <a:defRPr sz="5100">
                <a:latin typeface="Times New Roman"/>
                <a:ea typeface="Times New Roman"/>
                <a:cs typeface="Times New Roman"/>
                <a:sym typeface="Times New Roman"/>
              </a:defRPr>
            </a:pPr>
            <a:r>
              <a:rPr dirty="0"/>
              <a:t>John Raven</a:t>
            </a:r>
            <a:endParaRPr sz="4800" dirty="0"/>
          </a:p>
          <a:p>
            <a:pPr algn="ctr">
              <a:defRPr sz="2200">
                <a:latin typeface="Times New Roman"/>
                <a:ea typeface="Times New Roman"/>
                <a:cs typeface="Times New Roman"/>
                <a:sym typeface="Times New Roman"/>
              </a:defRPr>
            </a:pPr>
            <a:r>
              <a:rPr sz="1400" dirty="0"/>
              <a:t>Version date: </a:t>
            </a:r>
            <a:r>
              <a:rPr lang="en-GB" sz="1400" dirty="0"/>
              <a:t>3 December </a:t>
            </a:r>
            <a:r>
              <a:rPr sz="1400" dirty="0"/>
              <a:t>202</a:t>
            </a:r>
            <a:r>
              <a:rPr lang="en-GB" sz="1400"/>
              <a:t>1</a:t>
            </a:r>
            <a:endParaRPr sz="14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irst, the Big Five domain scores excluded over half of the age-sensitive information available in the data.…"/>
          <p:cNvSpPr txBox="1"/>
          <p:nvPr/>
        </p:nvSpPr>
        <p:spPr>
          <a:xfrm>
            <a:off x="617219" y="420687"/>
            <a:ext cx="10957561" cy="5902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spcBef>
                <a:spcPts val="1000"/>
              </a:spcBef>
              <a:defRPr sz="4000">
                <a:latin typeface="Times New Roman"/>
                <a:ea typeface="Times New Roman"/>
                <a:cs typeface="Times New Roman"/>
                <a:sym typeface="Times New Roman"/>
              </a:defRPr>
            </a:pPr>
            <a:r>
              <a:t>First, the Big Five domain scores excluded over half of the age-sensitive information available in the data.</a:t>
            </a:r>
          </a:p>
          <a:p>
            <a:pPr marL="401052" indent="-401052">
              <a:lnSpc>
                <a:spcPct val="90000"/>
              </a:lnSpc>
              <a:spcBef>
                <a:spcPts val="1000"/>
              </a:spcBef>
              <a:buSzPct val="100000"/>
              <a:buChar char="•"/>
              <a:defRPr sz="4000">
                <a:latin typeface="Times New Roman"/>
                <a:ea typeface="Times New Roman"/>
                <a:cs typeface="Times New Roman"/>
                <a:sym typeface="Times New Roman"/>
              </a:defRPr>
            </a:pPr>
            <a:r>
              <a:t>While the accuracy of the Big Five-based predictions averaged at </a:t>
            </a:r>
            <a:r>
              <a:rPr i="1"/>
              <a:t>r </a:t>
            </a:r>
            <a:r>
              <a:t>= .28</a:t>
            </a:r>
          </a:p>
          <a:p>
            <a:pPr marL="401052" indent="-401052">
              <a:lnSpc>
                <a:spcPct val="90000"/>
              </a:lnSpc>
              <a:spcBef>
                <a:spcPts val="1000"/>
              </a:spcBef>
              <a:buSzPct val="100000"/>
              <a:buChar char="•"/>
              <a:defRPr sz="4000">
                <a:latin typeface="Times New Roman"/>
                <a:ea typeface="Times New Roman"/>
                <a:cs typeface="Times New Roman"/>
                <a:sym typeface="Times New Roman"/>
              </a:defRPr>
            </a:pPr>
            <a:r>
              <a:t>the 30-facet-based predictions had an average </a:t>
            </a:r>
            <a:br/>
            <a:r>
              <a:t>of </a:t>
            </a:r>
            <a:r>
              <a:rPr i="1"/>
              <a:t>r </a:t>
            </a:r>
            <a:r>
              <a:t>= .44</a:t>
            </a:r>
          </a:p>
          <a:p>
            <a:pPr marL="401052" indent="-401052">
              <a:lnSpc>
                <a:spcPct val="90000"/>
              </a:lnSpc>
              <a:spcBef>
                <a:spcPts val="1000"/>
              </a:spcBef>
              <a:buSzPct val="100000"/>
              <a:buChar char="•"/>
              <a:defRPr sz="4000">
                <a:latin typeface="Times New Roman"/>
                <a:ea typeface="Times New Roman"/>
                <a:cs typeface="Times New Roman"/>
                <a:sym typeface="Times New Roman"/>
              </a:defRPr>
            </a:pPr>
            <a:r>
              <a:t>and the 300 item-based predictions achieved more than two times higher correlations with age with average </a:t>
            </a:r>
            <a:r>
              <a:rPr i="1"/>
              <a:t>r </a:t>
            </a:r>
            <a:r>
              <a:t>= .65</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ompetencies of More Effective Officers (Klemp) cont.…"/>
          <p:cNvSpPr txBox="1"/>
          <p:nvPr/>
        </p:nvSpPr>
        <p:spPr>
          <a:xfrm>
            <a:off x="923576" y="390442"/>
            <a:ext cx="10344848" cy="5950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lgn="ctr">
              <a:spcBef>
                <a:spcPts val="1000"/>
              </a:spcBef>
              <a:defRPr sz="3200" b="0">
                <a:latin typeface="Monotype Corsiva"/>
                <a:ea typeface="Monotype Corsiva"/>
                <a:cs typeface="Monotype Corsiva"/>
                <a:sym typeface="Monotype Corsiva"/>
              </a:defRPr>
            </a:pPr>
            <a:r>
              <a:t>Competencies of More Effective Officers (Klemp) cont.</a:t>
            </a:r>
          </a:p>
          <a:p>
            <a:pPr marL="457198" indent="-457198">
              <a:spcBef>
                <a:spcPts val="1000"/>
              </a:spcBef>
              <a:buSzPct val="100000"/>
              <a:buAutoNum type="arabicPeriod" startAt="9"/>
              <a:defRPr sz="2100" i="1" u="sng">
                <a:latin typeface="Arial"/>
                <a:ea typeface="Arial"/>
                <a:cs typeface="Arial"/>
                <a:sym typeface="Arial"/>
              </a:defRPr>
            </a:pPr>
            <a:r>
              <a:t>Controls</a:t>
            </a:r>
            <a:r>
              <a:rPr i="0" u="none"/>
              <a:t> impulses, especially annoyance. avoids snap decisions based on incomplete evidence.</a:t>
            </a:r>
          </a:p>
          <a:p>
            <a:pPr marL="457198" indent="-457198">
              <a:spcBef>
                <a:spcPts val="1000"/>
              </a:spcBef>
              <a:buSzPct val="100000"/>
              <a:buAutoNum type="arabicPeriod" startAt="9"/>
              <a:defRPr sz="2100" i="1" u="sng">
                <a:latin typeface="Arial"/>
                <a:ea typeface="Arial"/>
                <a:cs typeface="Arial"/>
                <a:sym typeface="Arial"/>
              </a:defRPr>
            </a:pPr>
            <a:r>
              <a:t>Plans</a:t>
            </a:r>
            <a:r>
              <a:rPr i="0" u="none"/>
              <a:t> and organises, including "domain planning".</a:t>
            </a:r>
          </a:p>
          <a:p>
            <a:pPr marL="457198" indent="-457198">
              <a:spcBef>
                <a:spcPts val="1000"/>
              </a:spcBef>
              <a:buSzPct val="100000"/>
              <a:buAutoNum type="arabicPeriod" startAt="9"/>
              <a:defRPr sz="2100" i="1" u="sng">
                <a:latin typeface="Arial"/>
                <a:ea typeface="Arial"/>
                <a:cs typeface="Arial"/>
                <a:sym typeface="Arial"/>
              </a:defRPr>
            </a:pPr>
            <a:r>
              <a:t>Delegates</a:t>
            </a:r>
            <a:r>
              <a:rPr i="0" u="none"/>
              <a:t>.</a:t>
            </a:r>
          </a:p>
          <a:p>
            <a:pPr marL="457198" indent="-457198">
              <a:spcBef>
                <a:spcPts val="1000"/>
              </a:spcBef>
              <a:buSzPct val="100000"/>
              <a:buAutoNum type="arabicPeriod" startAt="9"/>
              <a:defRPr sz="2100" i="1" u="sng">
                <a:latin typeface="Arial"/>
                <a:ea typeface="Arial"/>
                <a:cs typeface="Arial"/>
                <a:sym typeface="Arial"/>
              </a:defRPr>
            </a:pPr>
            <a:r>
              <a:t>Optimises</a:t>
            </a:r>
            <a:r>
              <a:rPr i="0" u="none"/>
              <a:t>: Analyses the capacity of individuals and resources and requirements of job, matches the two and fully utilises the resources available.</a:t>
            </a:r>
          </a:p>
          <a:p>
            <a:pPr marL="457198" indent="-457198">
              <a:spcBef>
                <a:spcPts val="1000"/>
              </a:spcBef>
              <a:buSzPct val="100000"/>
              <a:buAutoNum type="arabicPeriod" startAt="9"/>
              <a:defRPr sz="2100" i="1" u="sng">
                <a:latin typeface="Arial"/>
                <a:ea typeface="Arial"/>
                <a:cs typeface="Arial"/>
                <a:sym typeface="Arial"/>
              </a:defRPr>
            </a:pPr>
            <a:r>
              <a:t>Monitors</a:t>
            </a:r>
            <a:r>
              <a:rPr i="0" u="none"/>
              <a:t> own behaviour and that of others.</a:t>
            </a:r>
          </a:p>
          <a:p>
            <a:pPr marL="457198" indent="-457198">
              <a:spcBef>
                <a:spcPts val="1000"/>
              </a:spcBef>
              <a:buSzPct val="100000"/>
              <a:buAutoNum type="arabicPeriod" startAt="9"/>
              <a:defRPr sz="2100" i="1" u="sng">
                <a:latin typeface="Arial"/>
                <a:ea typeface="Arial"/>
                <a:cs typeface="Arial"/>
                <a:sym typeface="Arial"/>
              </a:defRPr>
            </a:pPr>
            <a:r>
              <a:t>Resolves</a:t>
            </a:r>
            <a:r>
              <a:rPr i="0" u="none"/>
              <a:t> conflicts.</a:t>
            </a:r>
          </a:p>
          <a:p>
            <a:pPr marL="457198" indent="-457198">
              <a:spcBef>
                <a:spcPts val="1000"/>
              </a:spcBef>
              <a:buSzPct val="100000"/>
              <a:buAutoNum type="arabicPeriod" startAt="9"/>
              <a:defRPr sz="2100" i="1" u="sng">
                <a:latin typeface="Arial"/>
                <a:ea typeface="Arial"/>
                <a:cs typeface="Arial"/>
                <a:sym typeface="Arial"/>
              </a:defRPr>
            </a:pPr>
            <a:r>
              <a:t>Listens</a:t>
            </a:r>
            <a:r>
              <a:rPr i="0" u="none"/>
              <a:t> actively and initiates opportunities to give others a chance to talk.</a:t>
            </a:r>
          </a:p>
          <a:p>
            <a:pPr marL="457198" indent="-457198">
              <a:spcBef>
                <a:spcPts val="1000"/>
              </a:spcBef>
              <a:buSzPct val="100000"/>
              <a:buAutoNum type="arabicPeriod" startAt="9"/>
              <a:defRPr sz="2100" i="1" u="sng">
                <a:latin typeface="Arial"/>
                <a:ea typeface="Arial"/>
                <a:cs typeface="Arial"/>
                <a:sym typeface="Arial"/>
              </a:defRPr>
            </a:pPr>
            <a:r>
              <a:t>Accurate empathy</a:t>
            </a:r>
            <a:r>
              <a:rPr i="0" u="none"/>
              <a:t>: Makes explicit unexpressed thoughts and feelings of others.</a:t>
            </a:r>
          </a:p>
          <a:p>
            <a:pPr marL="457198" indent="-457198">
              <a:spcBef>
                <a:spcPts val="1000"/>
              </a:spcBef>
              <a:buSzPct val="100000"/>
              <a:buAutoNum type="arabicPeriod" startAt="9"/>
              <a:defRPr sz="2100" i="1" u="sng">
                <a:latin typeface="Arial"/>
                <a:ea typeface="Arial"/>
                <a:cs typeface="Arial"/>
                <a:sym typeface="Arial"/>
              </a:defRPr>
            </a:pPr>
            <a:r>
              <a:t>Helps</a:t>
            </a:r>
            <a:r>
              <a:rPr i="0" u="none"/>
              <a:t>.</a:t>
            </a:r>
          </a:p>
          <a:p>
            <a:pPr marL="457198" indent="-457198">
              <a:buSzPct val="100000"/>
              <a:buAutoNum type="arabicPeriod" startAt="9"/>
              <a:defRPr sz="2100" i="1" u="sng">
                <a:latin typeface="Arial"/>
                <a:ea typeface="Arial"/>
                <a:cs typeface="Arial"/>
                <a:sym typeface="Arial"/>
              </a:defRPr>
            </a:pPr>
            <a:r>
              <a:t>Positive</a:t>
            </a:r>
            <a:r>
              <a:rPr i="0"/>
              <a:t> </a:t>
            </a:r>
            <a:r>
              <a:t>expectations</a:t>
            </a:r>
            <a:r>
              <a:rPr i="0" u="none"/>
              <a:t> of others' competence.</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684337"/>
            <a:ext cx="9629830" cy="401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And here is another, somewhat surprising, illustration of the importance of high level self-motivated competencies in the workplace.</a:t>
            </a:r>
            <a:endParaRPr dirty="0"/>
          </a:p>
        </p:txBody>
      </p:sp>
    </p:spTree>
    <p:extLst>
      <p:ext uri="{BB962C8B-B14F-4D97-AF65-F5344CB8AC3E}">
        <p14:creationId xmlns:p14="http://schemas.microsoft.com/office/powerpoint/2010/main" val="1171959820"/>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Qualities which critically distinguished more and less effective machine operators (Flanagan and Burns).…"/>
          <p:cNvSpPr txBox="1"/>
          <p:nvPr/>
        </p:nvSpPr>
        <p:spPr>
          <a:xfrm>
            <a:off x="1359146" y="574606"/>
            <a:ext cx="9473708" cy="572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lgn="ctr">
              <a:spcBef>
                <a:spcPts val="1000"/>
              </a:spcBef>
              <a:defRPr sz="3200" b="0">
                <a:latin typeface="Monotype Corsiva"/>
                <a:ea typeface="Monotype Corsiva"/>
                <a:cs typeface="Monotype Corsiva"/>
                <a:sym typeface="Monotype Corsiva"/>
              </a:defRPr>
            </a:pPr>
            <a:r>
              <a:rPr sz="4000" dirty="0"/>
              <a:t>Qualities which critically distinguished more and less effective machine operators (Flanagan and Burns).</a:t>
            </a:r>
          </a:p>
          <a:p>
            <a:pPr marL="457198" indent="-457198">
              <a:spcBef>
                <a:spcPts val="1000"/>
              </a:spcBef>
              <a:buSzPct val="100000"/>
              <a:buAutoNum type="arabicPeriod"/>
              <a:defRPr sz="2100">
                <a:latin typeface="Arial"/>
                <a:ea typeface="Arial"/>
                <a:cs typeface="Arial"/>
                <a:sym typeface="Arial"/>
              </a:defRPr>
            </a:pPr>
            <a:r>
              <a:rPr sz="2800" dirty="0"/>
              <a:t>Dependability</a:t>
            </a:r>
          </a:p>
          <a:p>
            <a:pPr marL="457198" indent="-457198">
              <a:spcBef>
                <a:spcPts val="1000"/>
              </a:spcBef>
              <a:buSzPct val="100000"/>
              <a:buAutoNum type="arabicPeriod"/>
              <a:defRPr sz="2100">
                <a:latin typeface="Arial"/>
                <a:ea typeface="Arial"/>
                <a:cs typeface="Arial"/>
                <a:sym typeface="Arial"/>
              </a:defRPr>
            </a:pPr>
            <a:r>
              <a:rPr sz="2800" dirty="0"/>
              <a:t>Accuracy of reporting</a:t>
            </a:r>
          </a:p>
          <a:p>
            <a:pPr marL="457198" indent="-457198">
              <a:spcBef>
                <a:spcPts val="1000"/>
              </a:spcBef>
              <a:buSzPct val="100000"/>
              <a:buAutoNum type="arabicPeriod"/>
              <a:defRPr sz="2100">
                <a:latin typeface="Arial"/>
                <a:ea typeface="Arial"/>
                <a:cs typeface="Arial"/>
                <a:sym typeface="Arial"/>
              </a:defRPr>
            </a:pPr>
            <a:r>
              <a:rPr sz="2800" dirty="0"/>
              <a:t>Tendency to respond to the needs of the situation without having to be given instructions</a:t>
            </a:r>
          </a:p>
          <a:p>
            <a:pPr marL="457198" indent="-457198">
              <a:spcBef>
                <a:spcPts val="1000"/>
              </a:spcBef>
              <a:buSzPct val="100000"/>
              <a:buAutoNum type="arabicPeriod"/>
              <a:defRPr sz="2100">
                <a:latin typeface="Arial"/>
                <a:ea typeface="Arial"/>
                <a:cs typeface="Arial"/>
                <a:sym typeface="Arial"/>
              </a:defRPr>
            </a:pPr>
            <a:r>
              <a:rPr sz="2800" dirty="0"/>
              <a:t>Ability to get on with others</a:t>
            </a:r>
          </a:p>
          <a:p>
            <a:pPr marL="457198" indent="-457198">
              <a:spcBef>
                <a:spcPts val="1000"/>
              </a:spcBef>
              <a:buSzPct val="100000"/>
              <a:buAutoNum type="arabicPeriod"/>
              <a:defRPr sz="2100">
                <a:latin typeface="Arial"/>
                <a:ea typeface="Arial"/>
                <a:cs typeface="Arial"/>
                <a:sym typeface="Arial"/>
              </a:defRPr>
            </a:pPr>
            <a:r>
              <a:rPr sz="2800" dirty="0"/>
              <a:t>Initiative</a:t>
            </a:r>
          </a:p>
          <a:p>
            <a:pPr marL="457198" indent="-457198">
              <a:spcBef>
                <a:spcPts val="1000"/>
              </a:spcBef>
              <a:buSzPct val="100000"/>
              <a:buAutoNum type="arabicPeriod"/>
              <a:defRPr sz="2100">
                <a:latin typeface="Arial"/>
                <a:ea typeface="Arial"/>
                <a:cs typeface="Arial"/>
                <a:sym typeface="Arial"/>
              </a:defRPr>
            </a:pPr>
            <a:r>
              <a:rPr sz="2800" dirty="0"/>
              <a:t>Responsibility</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Now for a couple of other studies drawn from the 300 or so that were available by the time the Spencers wrote their book Competence at Work (1993)."/>
          <p:cNvSpPr txBox="1">
            <a:spLocks noGrp="1"/>
          </p:cNvSpPr>
          <p:nvPr>
            <p:ph type="title" idx="4294967295"/>
          </p:nvPr>
        </p:nvSpPr>
        <p:spPr>
          <a:xfrm>
            <a:off x="823912" y="1816100"/>
            <a:ext cx="10544176" cy="3225800"/>
          </a:xfrm>
          <a:prstGeom prst="rect">
            <a:avLst/>
          </a:prstGeom>
        </p:spPr>
        <p:txBody>
          <a:bodyPr>
            <a:normAutofit/>
          </a:bodyPr>
          <a:lstStyle/>
          <a:p>
            <a:r>
              <a:rPr lang="en-GB" dirty="0"/>
              <a:t>And here is another interesting study.</a:t>
            </a:r>
            <a:br>
              <a:rPr lang="en-GB" dirty="0"/>
            </a:br>
            <a:endParaRPr dirty="0"/>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rice, Taylor et al., Doctors"/>
          <p:cNvSpPr txBox="1">
            <a:spLocks noGrp="1"/>
          </p:cNvSpPr>
          <p:nvPr>
            <p:ph type="title" idx="4294967295"/>
          </p:nvPr>
        </p:nvSpPr>
        <p:spPr>
          <a:xfrm>
            <a:off x="1981200" y="274636"/>
            <a:ext cx="8229600" cy="922339"/>
          </a:xfrm>
          <a:prstGeom prst="rect">
            <a:avLst/>
          </a:prstGeom>
        </p:spPr>
        <p:txBody>
          <a:bodyPr>
            <a:normAutofit/>
          </a:bodyPr>
          <a:lstStyle>
            <a:lvl1pPr defTabSz="832103">
              <a:defRPr sz="5400"/>
            </a:lvl1pPr>
          </a:lstStyle>
          <a:p>
            <a:r>
              <a:t>Price, Taylor et al., Doctors</a:t>
            </a:r>
          </a:p>
        </p:txBody>
      </p:sp>
      <p:sp>
        <p:nvSpPr>
          <p:cNvPr id="194" name="25 different types of excellent doctor ... different types of patient care, ability to work with and through nurses, contributions to medical organisations, academic output, contributions to non-medical organisations.…"/>
          <p:cNvSpPr txBox="1">
            <a:spLocks noGrp="1"/>
          </p:cNvSpPr>
          <p:nvPr>
            <p:ph type="body" idx="4294967295"/>
          </p:nvPr>
        </p:nvSpPr>
        <p:spPr>
          <a:xfrm>
            <a:off x="1017339" y="1342560"/>
            <a:ext cx="10157322" cy="5067303"/>
          </a:xfrm>
          <a:prstGeom prst="rect">
            <a:avLst/>
          </a:prstGeom>
        </p:spPr>
        <p:txBody>
          <a:bodyPr>
            <a:normAutofit/>
          </a:bodyPr>
          <a:lstStyle/>
          <a:p>
            <a:pPr marL="224026" indent="-224026" defTabSz="896111">
              <a:defRPr sz="3200" b="1">
                <a:latin typeface="Times New Roman"/>
                <a:ea typeface="Times New Roman"/>
                <a:cs typeface="Times New Roman"/>
                <a:sym typeface="Times New Roman"/>
              </a:defRPr>
            </a:pPr>
            <a:r>
              <a:t>25 different types of excellent doctor ... different types of patient care, ability to work with and through nurses, contributions to medical organisations, academic output, contributions to non-medical organisations.</a:t>
            </a:r>
          </a:p>
          <a:p>
            <a:pPr marL="224026" indent="-224026" defTabSz="896111">
              <a:defRPr sz="3200" b="1">
                <a:latin typeface="Times New Roman"/>
                <a:ea typeface="Times New Roman"/>
                <a:cs typeface="Times New Roman"/>
                <a:sym typeface="Times New Roman"/>
              </a:defRPr>
            </a:pPr>
            <a:r>
              <a:t>None were positively correlated with assessments made when those concerned were students.</a:t>
            </a:r>
          </a:p>
          <a:p>
            <a:pPr marL="224026" indent="-224026" defTabSz="896111">
              <a:defRPr sz="3200" b="1">
                <a:latin typeface="Times New Roman"/>
                <a:ea typeface="Times New Roman"/>
                <a:cs typeface="Times New Roman"/>
                <a:sym typeface="Times New Roman"/>
              </a:defRPr>
            </a:pPr>
            <a:r>
              <a:t>Patients wanted very different kinds of doctor. LSES patients particularly wanted their doctors to be decisive and authoritative; HSES wanted attention to emotional and psychosomatic disorders and to discuss treatment.</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ummary of What Said About Competence…"/>
          <p:cNvSpPr txBox="1"/>
          <p:nvPr/>
        </p:nvSpPr>
        <p:spPr>
          <a:xfrm>
            <a:off x="784563" y="298383"/>
            <a:ext cx="10622874" cy="6535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lgn="ctr" defTabSz="539750">
              <a:defRPr>
                <a:latin typeface="Times New Roman"/>
                <a:ea typeface="Times New Roman"/>
                <a:cs typeface="Times New Roman"/>
                <a:sym typeface="Times New Roman"/>
              </a:defRPr>
            </a:pPr>
            <a:r>
              <a:rPr dirty="0"/>
              <a:t>Summary of What Said About Competence</a:t>
            </a:r>
          </a:p>
          <a:p>
            <a:pPr marL="342900" indent="-342900" defTabSz="539750">
              <a:spcBef>
                <a:spcPts val="1600"/>
              </a:spcBef>
              <a:defRPr sz="2800">
                <a:latin typeface="Times New Roman"/>
                <a:ea typeface="Times New Roman"/>
                <a:cs typeface="Times New Roman"/>
                <a:sym typeface="Times New Roman"/>
              </a:defRPr>
            </a:pPr>
            <a:r>
              <a:rPr dirty="0"/>
              <a:t>Competence unexpectedly depends on:</a:t>
            </a:r>
          </a:p>
          <a:p>
            <a:pPr marL="800100" lvl="1" indent="-342900" defTabSz="539750">
              <a:spcBef>
                <a:spcPts val="1600"/>
              </a:spcBef>
              <a:buSzPct val="100000"/>
              <a:buAutoNum type="arabicPeriod"/>
              <a:defRPr sz="2800">
                <a:latin typeface="Times New Roman"/>
                <a:ea typeface="Times New Roman"/>
                <a:cs typeface="Times New Roman"/>
                <a:sym typeface="Times New Roman"/>
              </a:defRPr>
            </a:pPr>
            <a:r>
              <a:rPr dirty="0"/>
              <a:t>Value-laden motivational dispositions like initiative and the ability to influence.</a:t>
            </a:r>
          </a:p>
          <a:p>
            <a:pPr marL="800100" lvl="1" indent="-342900" defTabSz="539750">
              <a:spcBef>
                <a:spcPts val="1600"/>
              </a:spcBef>
              <a:buSzPct val="100000"/>
              <a:buAutoNum type="arabicPeriod"/>
              <a:defRPr sz="2800">
                <a:latin typeface="Times New Roman"/>
                <a:ea typeface="Times New Roman"/>
                <a:cs typeface="Times New Roman"/>
                <a:sym typeface="Times New Roman"/>
              </a:defRPr>
            </a:pPr>
            <a:r>
              <a:rPr dirty="0"/>
              <a:t>Perceptions of society and one’s role in it.</a:t>
            </a:r>
          </a:p>
          <a:p>
            <a:pPr marL="800100" lvl="1" indent="-342900" defTabSz="539750">
              <a:spcBef>
                <a:spcPts val="1600"/>
              </a:spcBef>
              <a:buSzPct val="100000"/>
              <a:buAutoNum type="arabicPeriod"/>
              <a:defRPr sz="2800">
                <a:latin typeface="Times New Roman"/>
                <a:ea typeface="Times New Roman"/>
                <a:cs typeface="Times New Roman"/>
                <a:sym typeface="Times New Roman"/>
              </a:defRPr>
            </a:pPr>
            <a:r>
              <a:rPr dirty="0"/>
              <a:t>Understandings of terms like:</a:t>
            </a:r>
          </a:p>
          <a:p>
            <a:pPr marL="342900" indent="-342900" defTabSz="539750">
              <a:defRPr sz="2800">
                <a:latin typeface="Times New Roman"/>
                <a:ea typeface="Times New Roman"/>
                <a:cs typeface="Times New Roman"/>
                <a:sym typeface="Times New Roman"/>
              </a:defRPr>
            </a:pPr>
            <a:r>
              <a:rPr dirty="0"/>
              <a:t>			Participation</a:t>
            </a:r>
          </a:p>
          <a:p>
            <a:pPr marL="342900" indent="-342900" defTabSz="539750">
              <a:defRPr sz="2800">
                <a:latin typeface="Times New Roman"/>
                <a:ea typeface="Times New Roman"/>
                <a:cs typeface="Times New Roman"/>
                <a:sym typeface="Times New Roman"/>
              </a:defRPr>
            </a:pPr>
            <a:r>
              <a:rPr dirty="0"/>
              <a:t>			Wealth Creation</a:t>
            </a:r>
          </a:p>
          <a:p>
            <a:pPr marL="342900" indent="-342900" defTabSz="539750">
              <a:defRPr sz="2800">
                <a:latin typeface="Times New Roman"/>
                <a:ea typeface="Times New Roman"/>
                <a:cs typeface="Times New Roman"/>
                <a:sym typeface="Times New Roman"/>
              </a:defRPr>
            </a:pPr>
            <a:r>
              <a:rPr dirty="0"/>
              <a:t>			Management</a:t>
            </a:r>
          </a:p>
          <a:p>
            <a:pPr marL="342900" indent="-342900" defTabSz="539750">
              <a:defRPr sz="2800">
                <a:latin typeface="Times New Roman"/>
                <a:ea typeface="Times New Roman"/>
                <a:cs typeface="Times New Roman"/>
                <a:sym typeface="Times New Roman"/>
              </a:defRPr>
            </a:pPr>
            <a:r>
              <a:rPr dirty="0"/>
              <a:t>			Democracy</a:t>
            </a:r>
          </a:p>
          <a:p>
            <a:pPr marL="800100" lvl="1" indent="-342900" defTabSz="539750">
              <a:spcBef>
                <a:spcPts val="1600"/>
              </a:spcBef>
              <a:buSzPct val="100000"/>
              <a:buAutoNum type="arabicPeriod" startAt="4"/>
              <a:defRPr sz="2800">
                <a:latin typeface="Times New Roman"/>
                <a:ea typeface="Times New Roman"/>
                <a:cs typeface="Times New Roman"/>
                <a:sym typeface="Times New Roman"/>
              </a:defRPr>
            </a:pPr>
            <a:r>
              <a:rPr dirty="0"/>
              <a:t>Emergent properties of groups </a:t>
            </a:r>
            <a:r>
              <a:rPr lang="en-GB" dirty="0"/>
              <a:t>that </a:t>
            </a:r>
            <a:r>
              <a:rPr dirty="0"/>
              <a:t>depend on a wide variety of people contributing in very different ways.	</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At this point I think it is important to highlight something which distinguishes these studies … and our studies of competence in homes, schools, and workplaces … from most other studies in the area."/>
          <p:cNvSpPr txBox="1"/>
          <p:nvPr/>
        </p:nvSpPr>
        <p:spPr>
          <a:xfrm>
            <a:off x="1313041" y="1452049"/>
            <a:ext cx="9565918" cy="364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t>At this point I think it is important to highlight something which distinguishes these studies … and our studies of competence in homes, schools, and workplaces … from most other studies in the area.</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Instead of looking for tests that would predict traditional “academic” performance or such things as profitability we were essentially looking for things people were good at."/>
          <p:cNvSpPr txBox="1"/>
          <p:nvPr/>
        </p:nvSpPr>
        <p:spPr>
          <a:xfrm>
            <a:off x="1042444" y="1775898"/>
            <a:ext cx="10107112" cy="374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dirty="0"/>
              <a:t>Instead of looking for tests that would predict </a:t>
            </a:r>
            <a:r>
              <a:rPr lang="en-GB" dirty="0"/>
              <a:t>some externally determined criterion such as </a:t>
            </a:r>
            <a:r>
              <a:rPr dirty="0"/>
              <a:t>“academic” performance or profitability we were </a:t>
            </a:r>
            <a:r>
              <a:rPr lang="en-GB" dirty="0"/>
              <a:t>seeking to identify </a:t>
            </a:r>
            <a:r>
              <a:rPr lang="en-GB" i="1" dirty="0"/>
              <a:t>what </a:t>
            </a:r>
            <a:r>
              <a:rPr dirty="0"/>
              <a:t>people were good at.</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he problem was that there was a lack of an appropriate conceptual framework ……"/>
          <p:cNvSpPr txBox="1"/>
          <p:nvPr/>
        </p:nvSpPr>
        <p:spPr>
          <a:xfrm>
            <a:off x="640867" y="1376389"/>
            <a:ext cx="10910267" cy="435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dirty="0"/>
              <a:t>The problem was that there was a lack of an appropriate conceptual framework </a:t>
            </a:r>
            <a:r>
              <a:rPr lang="en-GB" dirty="0"/>
              <a:t>for thinking about and discussing these things </a:t>
            </a:r>
            <a:r>
              <a:rPr dirty="0"/>
              <a:t>…</a:t>
            </a:r>
          </a:p>
          <a:p>
            <a:pPr algn="ctr">
              <a:lnSpc>
                <a:spcPct val="90000"/>
              </a:lnSpc>
              <a:defRPr>
                <a:latin typeface="Times New Roman"/>
                <a:ea typeface="Times New Roman"/>
                <a:cs typeface="Times New Roman"/>
                <a:sym typeface="Times New Roman"/>
              </a:defRPr>
            </a:pPr>
            <a:endParaRPr dirty="0"/>
          </a:p>
          <a:p>
            <a:pPr algn="ctr">
              <a:lnSpc>
                <a:spcPct val="90000"/>
              </a:lnSpc>
              <a:defRPr>
                <a:latin typeface="Times New Roman"/>
                <a:ea typeface="Times New Roman"/>
                <a:cs typeface="Times New Roman"/>
                <a:sym typeface="Times New Roman"/>
              </a:defRPr>
            </a:pPr>
            <a:r>
              <a:rPr dirty="0"/>
              <a:t>But, actually there was and is…</a:t>
            </a:r>
          </a:p>
          <a:p>
            <a:pPr algn="ctr">
              <a:lnSpc>
                <a:spcPct val="90000"/>
              </a:lnSpc>
              <a:defRPr>
                <a:latin typeface="Times New Roman"/>
                <a:ea typeface="Times New Roman"/>
                <a:cs typeface="Times New Roman"/>
                <a:sym typeface="Times New Roman"/>
              </a:defRPr>
            </a:pPr>
            <a:r>
              <a:rPr dirty="0"/>
              <a:t> </a:t>
            </a:r>
          </a:p>
          <a:p>
            <a:pPr algn="ctr">
              <a:lnSpc>
                <a:spcPct val="90000"/>
              </a:lnSpc>
              <a:defRPr>
                <a:latin typeface="Times New Roman"/>
                <a:ea typeface="Times New Roman"/>
                <a:cs typeface="Times New Roman"/>
                <a:sym typeface="Times New Roman"/>
              </a:defRPr>
            </a:pPr>
            <a:r>
              <a:rPr dirty="0"/>
              <a:t>And it is to this that I will now turn.</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But before doing so, I must mention one more reason for moving toward an item-based paradigm: Psychotherapy (Kazdin)"/>
          <p:cNvSpPr txBox="1"/>
          <p:nvPr/>
        </p:nvSpPr>
        <p:spPr>
          <a:xfrm>
            <a:off x="650182" y="1397867"/>
            <a:ext cx="10891636" cy="432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5500" i="1">
                <a:latin typeface="Times New Roman"/>
                <a:ea typeface="Times New Roman"/>
                <a:cs typeface="Times New Roman"/>
                <a:sym typeface="Times New Roman"/>
              </a:defRPr>
            </a:lvl1pPr>
          </a:lstStyle>
          <a:p>
            <a:r>
              <a:rPr dirty="0"/>
              <a:t>But before doing so, I must mention one more reason for moving toward a</a:t>
            </a:r>
            <a:r>
              <a:rPr lang="en-GB" dirty="0"/>
              <a:t> specific motive based </a:t>
            </a:r>
            <a:r>
              <a:rPr dirty="0"/>
              <a:t>paradigm</a:t>
            </a:r>
            <a:r>
              <a:rPr lang="en-GB" dirty="0"/>
              <a:t> rather than scores on a scale</a:t>
            </a:r>
            <a:r>
              <a:rPr dirty="0"/>
              <a:t>:</a:t>
            </a:r>
            <a:endParaRPr lang="en-GB" dirty="0"/>
          </a:p>
          <a:p>
            <a:r>
              <a:rPr dirty="0"/>
              <a:t> </a:t>
            </a:r>
            <a:r>
              <a:rPr lang="en-GB" dirty="0"/>
              <a:t>The evaluation of p</a:t>
            </a:r>
            <a:r>
              <a:rPr dirty="0" err="1"/>
              <a:t>sychotherapy</a:t>
            </a:r>
            <a:r>
              <a:rPr lang="en-GB" dirty="0"/>
              <a:t>.</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ut the fourth finding was the most dramatic:…"/>
          <p:cNvSpPr txBox="1"/>
          <p:nvPr/>
        </p:nvSpPr>
        <p:spPr>
          <a:xfrm>
            <a:off x="467995" y="474663"/>
            <a:ext cx="11256010" cy="5524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spcBef>
                <a:spcPts val="1000"/>
              </a:spcBef>
              <a:defRPr>
                <a:latin typeface="Times New Roman"/>
                <a:ea typeface="Times New Roman"/>
                <a:cs typeface="Times New Roman"/>
                <a:sym typeface="Times New Roman"/>
              </a:defRPr>
            </a:pPr>
            <a:r>
              <a:t>But the fourth finding was the most dramatic:</a:t>
            </a:r>
          </a:p>
          <a:p>
            <a:pPr>
              <a:lnSpc>
                <a:spcPct val="90000"/>
              </a:lnSpc>
              <a:spcBef>
                <a:spcPts val="1000"/>
              </a:spcBef>
              <a:defRPr>
                <a:latin typeface="Times New Roman"/>
                <a:ea typeface="Times New Roman"/>
                <a:cs typeface="Times New Roman"/>
                <a:sym typeface="Times New Roman"/>
              </a:defRPr>
            </a:pPr>
            <a:br/>
            <a:r>
              <a:t>Individuals at different ages differed in specific behavioural, cognitive, affective and motivational patterns indexed by </a:t>
            </a:r>
            <a:r>
              <a:rPr i="1">
                <a:solidFill>
                  <a:srgbClr val="BE070B"/>
                </a:solidFill>
              </a:rPr>
              <a:t>individual items</a:t>
            </a:r>
            <a:r>
              <a:t>, not because they differed in the domains and facets </a:t>
            </a:r>
            <a:r>
              <a:rPr i="1"/>
              <a:t>per se </a:t>
            </a:r>
            <a:r>
              <a:t>but because they differed in something that the items uniquely reflected – that is, </a:t>
            </a:r>
            <a:r>
              <a:rPr i="1">
                <a:solidFill>
                  <a:srgbClr val="BE070B"/>
                </a:solidFill>
              </a:rPr>
              <a:t>nuances</a:t>
            </a:r>
            <a:r>
              <a:t>.</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But before doing so, I must mention one more reason for moving toward an item-based paradigm: Psychotherapy (Kazdin)"/>
          <p:cNvSpPr txBox="1"/>
          <p:nvPr/>
        </p:nvSpPr>
        <p:spPr>
          <a:xfrm>
            <a:off x="550169" y="26267"/>
            <a:ext cx="10891636" cy="6740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5500" i="1">
                <a:latin typeface="Times New Roman"/>
                <a:ea typeface="Times New Roman"/>
                <a:cs typeface="Times New Roman"/>
                <a:sym typeface="Times New Roman"/>
              </a:defRPr>
            </a:lvl1pPr>
          </a:lstStyle>
          <a:p>
            <a:r>
              <a:rPr lang="en-GB" sz="4800" i="0" dirty="0" err="1"/>
              <a:t>Kazdin</a:t>
            </a:r>
            <a:r>
              <a:rPr lang="en-GB" sz="4800" i="0" dirty="0"/>
              <a:t> has shown that, in the course of psychotherapy, people change in all sorts of different directions and that different aspects of thought and behaviour within the individual change in different directions.</a:t>
            </a:r>
          </a:p>
          <a:p>
            <a:r>
              <a:rPr lang="en-GB" sz="4800" i="0" dirty="0"/>
              <a:t>These changes cannot be captured in any group based study deploying off-the-shelf “measures”.</a:t>
            </a:r>
          </a:p>
        </p:txBody>
      </p:sp>
    </p:spTree>
    <p:extLst>
      <p:ext uri="{BB962C8B-B14F-4D97-AF65-F5344CB8AC3E}">
        <p14:creationId xmlns:p14="http://schemas.microsoft.com/office/powerpoint/2010/main" val="103887184"/>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hat framework depends on the work of McClelland and his colleagues.  Unfortunately that work is generally thought to have been discredited because the results do not look anything like those that would emerge from a factor-analytic or IRT-based study."/>
          <p:cNvSpPr txBox="1">
            <a:spLocks noGrp="1"/>
          </p:cNvSpPr>
          <p:nvPr>
            <p:ph type="title" idx="4294967295"/>
          </p:nvPr>
        </p:nvSpPr>
        <p:spPr>
          <a:xfrm>
            <a:off x="1200731" y="465930"/>
            <a:ext cx="9790538" cy="5926140"/>
          </a:xfrm>
          <a:prstGeom prst="rect">
            <a:avLst/>
          </a:prstGeom>
        </p:spPr>
        <p:txBody>
          <a:bodyPr>
            <a:normAutofit fontScale="90000"/>
          </a:bodyPr>
          <a:lstStyle/>
          <a:p>
            <a:r>
              <a:rPr dirty="0" err="1"/>
              <a:t>Th</a:t>
            </a:r>
            <a:r>
              <a:rPr lang="en-GB" dirty="0"/>
              <a:t>e alternative </a:t>
            </a:r>
            <a:r>
              <a:rPr dirty="0"/>
              <a:t>framework </a:t>
            </a:r>
            <a:r>
              <a:rPr lang="en-GB" dirty="0"/>
              <a:t>for thinking about individual differences that I would like to talk about derives from </a:t>
            </a:r>
            <a:r>
              <a:rPr dirty="0"/>
              <a:t>the work of </a:t>
            </a:r>
            <a:r>
              <a:rPr lang="en-GB" dirty="0"/>
              <a:t>David </a:t>
            </a:r>
            <a:r>
              <a:rPr dirty="0"/>
              <a:t>McClelland and his colleagues.</a:t>
            </a:r>
            <a:br>
              <a:rPr dirty="0"/>
            </a:br>
            <a:br>
              <a:rPr dirty="0"/>
            </a:br>
            <a:r>
              <a:rPr dirty="0"/>
              <a:t>Unfortunately that work is generally thought to have been discredited because the </a:t>
            </a:r>
            <a:r>
              <a:rPr lang="en-GB" dirty="0"/>
              <a:t>the measures do </a:t>
            </a:r>
            <a:r>
              <a:rPr dirty="0"/>
              <a:t>not </a:t>
            </a:r>
            <a:r>
              <a:rPr lang="en-GB" dirty="0"/>
              <a:t>have the properties that those who are steeped in </a:t>
            </a:r>
            <a:r>
              <a:rPr dirty="0"/>
              <a:t>factor-</a:t>
            </a:r>
            <a:r>
              <a:rPr dirty="0" err="1"/>
              <a:t>analy</a:t>
            </a:r>
            <a:r>
              <a:rPr lang="en-GB" dirty="0"/>
              <a:t>sis and Item Response Theory look for</a:t>
            </a:r>
            <a:r>
              <a:rPr dirty="0"/>
              <a:t>.</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It stemmed from Murray’s book Explorations in Personality, but the measures first got reconceptualised as:…"/>
          <p:cNvSpPr txBox="1">
            <a:spLocks noGrp="1"/>
          </p:cNvSpPr>
          <p:nvPr>
            <p:ph type="title" idx="4294967295"/>
          </p:nvPr>
        </p:nvSpPr>
        <p:spPr>
          <a:xfrm>
            <a:off x="1247192" y="1220141"/>
            <a:ext cx="9697616" cy="4417718"/>
          </a:xfrm>
          <a:prstGeom prst="rect">
            <a:avLst/>
          </a:prstGeom>
        </p:spPr>
        <p:txBody>
          <a:bodyPr>
            <a:normAutofit/>
          </a:bodyPr>
          <a:lstStyle/>
          <a:p>
            <a:pPr>
              <a:defRPr sz="4000"/>
            </a:pPr>
            <a:r>
              <a:rPr dirty="0"/>
              <a:t>It stemmed from Murray’s book </a:t>
            </a:r>
            <a:r>
              <a:rPr i="1" dirty="0"/>
              <a:t>Explorations in Personality</a:t>
            </a:r>
            <a:r>
              <a:rPr dirty="0"/>
              <a:t>, but the measures first got </a:t>
            </a:r>
            <a:r>
              <a:rPr dirty="0" err="1"/>
              <a:t>reconceptualised</a:t>
            </a:r>
            <a:r>
              <a:rPr dirty="0"/>
              <a:t> as:</a:t>
            </a:r>
          </a:p>
          <a:p>
            <a:pPr>
              <a:defRPr sz="4000"/>
            </a:pPr>
            <a:br>
              <a:rPr dirty="0"/>
            </a:br>
            <a:r>
              <a:rPr lang="en-GB" dirty="0"/>
              <a:t>M</a:t>
            </a:r>
            <a:r>
              <a:rPr dirty="0" err="1"/>
              <a:t>easures</a:t>
            </a:r>
            <a:r>
              <a:rPr dirty="0"/>
              <a:t> of “Motivation”</a:t>
            </a:r>
            <a:br>
              <a:rPr lang="en-GB" dirty="0"/>
            </a:br>
            <a:r>
              <a:rPr lang="en-GB" dirty="0"/>
              <a:t>and, later,</a:t>
            </a:r>
            <a:r>
              <a:rPr dirty="0"/>
              <a:t> </a:t>
            </a:r>
            <a:br>
              <a:rPr dirty="0"/>
            </a:br>
            <a:r>
              <a:rPr sz="1600" dirty="0"/>
              <a:t> </a:t>
            </a:r>
            <a:r>
              <a:rPr dirty="0"/>
              <a:t> “Competence”.</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Indeed the very word competence was introduced to distinguish our work from work designed to identify the “knowledge, skills, and attitudes” framework nominally required for “high level” performance at a predefined job.   Unfortunately the word “competence” has been corrupted back to refer to just that."/>
          <p:cNvSpPr txBox="1">
            <a:spLocks noGrp="1"/>
          </p:cNvSpPr>
          <p:nvPr>
            <p:ph type="title" idx="4294967295"/>
          </p:nvPr>
        </p:nvSpPr>
        <p:spPr>
          <a:xfrm>
            <a:off x="1391975" y="570655"/>
            <a:ext cx="9408050" cy="5716690"/>
          </a:xfrm>
          <a:prstGeom prst="rect">
            <a:avLst/>
          </a:prstGeom>
        </p:spPr>
        <p:txBody>
          <a:bodyPr>
            <a:normAutofit/>
          </a:bodyPr>
          <a:lstStyle/>
          <a:p>
            <a:pPr>
              <a:defRPr sz="3800"/>
            </a:pPr>
            <a:r>
              <a:rPr dirty="0"/>
              <a:t>Indeed the very word </a:t>
            </a:r>
            <a:r>
              <a:rPr i="1" dirty="0"/>
              <a:t>competence</a:t>
            </a:r>
            <a:r>
              <a:rPr dirty="0"/>
              <a:t> was introduced to distinguish </a:t>
            </a:r>
            <a:r>
              <a:rPr lang="en-GB" dirty="0"/>
              <a:t>the </a:t>
            </a:r>
            <a:r>
              <a:rPr dirty="0"/>
              <a:t>work from </a:t>
            </a:r>
            <a:r>
              <a:rPr lang="en-GB" dirty="0"/>
              <a:t>the dominant HR industry concerned with identifying </a:t>
            </a:r>
            <a:r>
              <a:rPr dirty="0"/>
              <a:t>the “knowledge, skills, and attitudes” framework </a:t>
            </a:r>
            <a:r>
              <a:rPr lang="en-GB" dirty="0"/>
              <a:t>"</a:t>
            </a:r>
            <a:r>
              <a:rPr dirty="0"/>
              <a:t>required</a:t>
            </a:r>
            <a:r>
              <a:rPr lang="en-GB" dirty="0"/>
              <a:t>"</a:t>
            </a:r>
            <a:r>
              <a:rPr dirty="0"/>
              <a:t> for “high level” performance at a predefined job.</a:t>
            </a:r>
            <a:br>
              <a:rPr dirty="0"/>
            </a:br>
            <a:r>
              <a:rPr dirty="0"/>
              <a:t> </a:t>
            </a:r>
            <a:br>
              <a:rPr dirty="0"/>
            </a:br>
            <a:r>
              <a:rPr dirty="0"/>
              <a:t>Unfortunately the word “competence” has been </a:t>
            </a:r>
            <a:r>
              <a:rPr lang="en-GB" dirty="0"/>
              <a:t>hijacked and </a:t>
            </a:r>
            <a:r>
              <a:rPr dirty="0"/>
              <a:t>corrupted back to refer to just that.</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Derived from experimental studies in which attempts were made to influence “motivation” by such things as starving people, or provoking sexual arousal and then looking for the effects in the stories those concerned made up about the thoughts, feelings, and behaviours of people depicted in variants of TAT pictures."/>
          <p:cNvSpPr txBox="1">
            <a:spLocks noGrp="1"/>
          </p:cNvSpPr>
          <p:nvPr>
            <p:ph type="title" idx="4294967295"/>
          </p:nvPr>
        </p:nvSpPr>
        <p:spPr>
          <a:xfrm>
            <a:off x="1092718" y="838268"/>
            <a:ext cx="10006564" cy="5181464"/>
          </a:xfrm>
          <a:prstGeom prst="rect">
            <a:avLst/>
          </a:prstGeom>
        </p:spPr>
        <p:txBody>
          <a:bodyPr>
            <a:normAutofit fontScale="90000"/>
          </a:bodyPr>
          <a:lstStyle/>
          <a:p>
            <a:pPr algn="l" defTabSz="868680">
              <a:defRPr sz="4100"/>
            </a:pPr>
            <a:r>
              <a:rPr lang="en-GB" dirty="0"/>
              <a:t>The framework and measurement procedures were </a:t>
            </a:r>
            <a:r>
              <a:rPr dirty="0"/>
              <a:t>derived from experimental studies in which attempts were made to influence “motivation” by starving people</a:t>
            </a:r>
            <a:r>
              <a:rPr lang="en-GB" dirty="0"/>
              <a:t>,</a:t>
            </a:r>
            <a:r>
              <a:rPr dirty="0"/>
              <a:t> provoking sexual arousal</a:t>
            </a:r>
            <a:r>
              <a:rPr lang="en-GB" dirty="0"/>
              <a:t>, </a:t>
            </a:r>
            <a:r>
              <a:rPr lang="en-GB" dirty="0" err="1"/>
              <a:t>etc</a:t>
            </a:r>
            <a:br>
              <a:rPr lang="en-GB" dirty="0"/>
            </a:br>
            <a:br>
              <a:rPr dirty="0"/>
            </a:br>
            <a:r>
              <a:rPr dirty="0"/>
              <a:t>and then looking for the effects in the stories those concerned made up about the thoughts, feelings, and </a:t>
            </a:r>
            <a:r>
              <a:rPr dirty="0" err="1"/>
              <a:t>behaviours</a:t>
            </a:r>
            <a:r>
              <a:rPr dirty="0"/>
              <a:t> of people depicted in variants of TAT pictures.</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From content analyses of these stories it emerged that when people were e.g. hungry, they saw the characters in the pictures as thinking about how to get food, making plans, persisting, persuading other people to help, and so on. The same when other motives were aroused."/>
          <p:cNvSpPr txBox="1">
            <a:spLocks noGrp="1"/>
          </p:cNvSpPr>
          <p:nvPr>
            <p:ph type="title" idx="4294967295"/>
          </p:nvPr>
        </p:nvSpPr>
        <p:spPr>
          <a:xfrm>
            <a:off x="1194017" y="971550"/>
            <a:ext cx="9803966" cy="4914900"/>
          </a:xfrm>
          <a:prstGeom prst="rect">
            <a:avLst/>
          </a:prstGeom>
        </p:spPr>
        <p:txBody>
          <a:bodyPr>
            <a:normAutofit fontScale="90000"/>
          </a:bodyPr>
          <a:lstStyle/>
          <a:p>
            <a:pPr defTabSz="877822">
              <a:defRPr sz="4200"/>
            </a:pPr>
            <a:r>
              <a:rPr dirty="0"/>
              <a:t>From content analyses of these stories it emerged that when people were e.g. hungry, they saw the characters in the pictures as thinking about how to get food, making plans</a:t>
            </a:r>
            <a:r>
              <a:rPr lang="en-GB" dirty="0"/>
              <a:t> to get it</a:t>
            </a:r>
            <a:r>
              <a:rPr dirty="0"/>
              <a:t>, persisting, persuading other people to help, and so on.</a:t>
            </a:r>
            <a:br>
              <a:rPr lang="en-GB" dirty="0"/>
            </a:br>
            <a:br>
              <a:rPr dirty="0"/>
            </a:br>
            <a:r>
              <a:rPr dirty="0"/>
              <a:t>The same </a:t>
            </a:r>
            <a:r>
              <a:rPr lang="en-GB" dirty="0"/>
              <a:t>cluster of things emerged </a:t>
            </a:r>
            <a:r>
              <a:rPr dirty="0"/>
              <a:t>when other motives were aroused.</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o then McClelland and his colleagues turned this procedure around."/>
          <p:cNvSpPr txBox="1">
            <a:spLocks noGrp="1"/>
          </p:cNvSpPr>
          <p:nvPr>
            <p:ph type="title" idx="4294967295"/>
          </p:nvPr>
        </p:nvSpPr>
        <p:spPr>
          <a:xfrm>
            <a:off x="1552480" y="519539"/>
            <a:ext cx="9716663" cy="5818922"/>
          </a:xfrm>
          <a:prstGeom prst="rect">
            <a:avLst/>
          </a:prstGeom>
        </p:spPr>
        <p:txBody>
          <a:bodyPr>
            <a:normAutofit/>
          </a:bodyPr>
          <a:lstStyle/>
          <a:p>
            <a:r>
              <a:t>So then McClelland and his colleagues turned this procedure around.</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If one could find out what people were thinking about, planning to do, persuading others to help them do etc. one had an index of what was at first termed their motivational dispositions."/>
          <p:cNvSpPr txBox="1">
            <a:spLocks noGrp="1"/>
          </p:cNvSpPr>
          <p:nvPr>
            <p:ph type="title" idx="4294967295"/>
          </p:nvPr>
        </p:nvSpPr>
        <p:spPr>
          <a:xfrm>
            <a:off x="1459518" y="519539"/>
            <a:ext cx="9558405" cy="5818922"/>
          </a:xfrm>
          <a:prstGeom prst="rect">
            <a:avLst/>
          </a:prstGeom>
        </p:spPr>
        <p:txBody>
          <a:bodyPr>
            <a:normAutofit/>
          </a:bodyPr>
          <a:lstStyle/>
          <a:p>
            <a:r>
              <a:rPr dirty="0"/>
              <a:t>If one could find out what people were thinking about, planning to do, persuading others to help them do</a:t>
            </a:r>
            <a:r>
              <a:rPr lang="en-GB" dirty="0"/>
              <a:t>, persisting at doing,</a:t>
            </a:r>
            <a:r>
              <a:rPr dirty="0"/>
              <a:t> etc.</a:t>
            </a:r>
            <a:r>
              <a:rPr lang="en-GB" dirty="0"/>
              <a:t> and totalling them up</a:t>
            </a:r>
            <a:br>
              <a:rPr lang="en-GB" dirty="0"/>
            </a:br>
            <a:br>
              <a:rPr lang="en-GB" dirty="0"/>
            </a:br>
            <a:r>
              <a:rPr dirty="0"/>
              <a:t> one had an index of what was at first termed </a:t>
            </a:r>
            <a:r>
              <a:rPr lang="en-GB" dirty="0"/>
              <a:t>a measure of aspects of </a:t>
            </a:r>
            <a:r>
              <a:rPr dirty="0"/>
              <a:t>their </a:t>
            </a:r>
            <a:r>
              <a:rPr lang="en-GB" dirty="0"/>
              <a:t>personality</a:t>
            </a:r>
            <a:r>
              <a:rPr dirty="0"/>
              <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o from a pool of, as I recall, some 300 pictures they selected half a dozen relating to workplace-type situations and asked people to make up stories about them."/>
          <p:cNvSpPr txBox="1">
            <a:spLocks noGrp="1"/>
          </p:cNvSpPr>
          <p:nvPr>
            <p:ph type="title" idx="4294967295"/>
          </p:nvPr>
        </p:nvSpPr>
        <p:spPr>
          <a:xfrm>
            <a:off x="1412316" y="458786"/>
            <a:ext cx="9367368" cy="5940428"/>
          </a:xfrm>
          <a:prstGeom prst="rect">
            <a:avLst/>
          </a:prstGeom>
        </p:spPr>
        <p:txBody>
          <a:bodyPr>
            <a:normAutofit/>
          </a:bodyPr>
          <a:lstStyle/>
          <a:p>
            <a:pPr algn="l"/>
            <a:r>
              <a:rPr dirty="0"/>
              <a:t>So from a pool of, as I recall, some 300 pictures they selected half a dozen relating to workplace-type situations and asked people to make up stories about </a:t>
            </a:r>
            <a:r>
              <a:rPr lang="en-GB" dirty="0"/>
              <a:t>what the characters in the pictures were thinking, feeling and doing</a:t>
            </a:r>
            <a:r>
              <a:rPr dirty="0"/>
              <a:t>.</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Here are the instructions given to people in connection with the stories they were asked to write:"/>
          <p:cNvSpPr txBox="1">
            <a:spLocks noGrp="1"/>
          </p:cNvSpPr>
          <p:nvPr>
            <p:ph type="title" idx="4294967295"/>
          </p:nvPr>
        </p:nvSpPr>
        <p:spPr>
          <a:xfrm>
            <a:off x="1622688" y="712829"/>
            <a:ext cx="8946624" cy="5432342"/>
          </a:xfrm>
          <a:prstGeom prst="rect">
            <a:avLst/>
          </a:prstGeom>
        </p:spPr>
        <p:txBody>
          <a:bodyPr>
            <a:normAutofit/>
          </a:bodyPr>
          <a:lstStyle/>
          <a:p>
            <a:r>
              <a:t>Here are the instructions given to people in connection with the stories they were asked to write: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early, we will need an empirically based and comprehensive taxonomy of nuances and tools for measuring them if we are to tap into this currently almost hidden, but vast, personality variance, be it for predicting outcomes, studying personality development, or other purposes."/>
          <p:cNvSpPr txBox="1"/>
          <p:nvPr/>
        </p:nvSpPr>
        <p:spPr>
          <a:xfrm>
            <a:off x="585470" y="1249362"/>
            <a:ext cx="11021060" cy="4227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spcBef>
                <a:spcPts val="1000"/>
              </a:spcBef>
              <a:defRPr>
                <a:latin typeface="Times New Roman"/>
                <a:ea typeface="Times New Roman"/>
                <a:cs typeface="Times New Roman"/>
                <a:sym typeface="Times New Roman"/>
              </a:defRPr>
            </a:pPr>
            <a:r>
              <a:t>Clearly, we will need an empirically based and comprehensive taxonomy of </a:t>
            </a:r>
            <a:r>
              <a:rPr i="1"/>
              <a:t>nuances</a:t>
            </a:r>
            <a:r>
              <a:t> and tools for measuring them if we are to tap into this currently almost hidden, but vast, personality variance, be it for predicting outcomes, studying personality development, or other purposes.</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jpeg" descr="image.jpeg"/>
          <p:cNvPicPr>
            <a:picLocks noChangeAspect="1"/>
          </p:cNvPicPr>
          <p:nvPr/>
        </p:nvPicPr>
        <p:blipFill>
          <a:blip r:embed="rId2"/>
          <a:srcRect l="3783" r="3397"/>
          <a:stretch>
            <a:fillRect/>
          </a:stretch>
        </p:blipFill>
        <p:spPr>
          <a:xfrm rot="21522001">
            <a:off x="1841501" y="-2613906"/>
            <a:ext cx="8508880" cy="9697012"/>
          </a:xfrm>
          <a:prstGeom prst="rect">
            <a:avLst/>
          </a:prstGeom>
          <a:ln w="12700">
            <a:miter lim="400000"/>
          </a:ln>
        </p:spPr>
      </p:pic>
      <p:sp>
        <p:nvSpPr>
          <p:cNvPr id="225" name="Rectangle"/>
          <p:cNvSpPr/>
          <p:nvPr/>
        </p:nvSpPr>
        <p:spPr>
          <a:xfrm>
            <a:off x="1810710" y="-1011"/>
            <a:ext cx="8570580" cy="7159975"/>
          </a:xfrm>
          <a:prstGeom prst="rect">
            <a:avLst/>
          </a:prstGeom>
          <a:ln w="12700">
            <a:solidFill>
              <a:srgbClr val="535353"/>
            </a:solidFill>
          </a:ln>
        </p:spPr>
        <p:txBody>
          <a:bodyPr lIns="45718" tIns="45718" rIns="45718" bIns="45718"/>
          <a:lstStyle/>
          <a:p>
            <a:pPr>
              <a:defRPr sz="1800" b="0">
                <a:latin typeface="Calibri"/>
                <a:ea typeface="Calibri"/>
                <a:cs typeface="Calibri"/>
                <a:sym typeface="Calibri"/>
              </a:defRPr>
            </a:pPr>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And here are the pictures"/>
          <p:cNvSpPr txBox="1">
            <a:spLocks noGrp="1"/>
          </p:cNvSpPr>
          <p:nvPr>
            <p:ph type="title" idx="4294967295"/>
          </p:nvPr>
        </p:nvSpPr>
        <p:spPr>
          <a:xfrm>
            <a:off x="1503495" y="1191172"/>
            <a:ext cx="9185010" cy="4475656"/>
          </a:xfrm>
          <a:prstGeom prst="rect">
            <a:avLst/>
          </a:prstGeom>
        </p:spPr>
        <p:txBody>
          <a:bodyPr>
            <a:normAutofit/>
          </a:bodyPr>
          <a:lstStyle/>
          <a:p>
            <a:r>
              <a:t>And here are the pictures</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A4A710D" descr="CA4A710D"/>
          <p:cNvPicPr>
            <a:picLocks noChangeAspect="1"/>
          </p:cNvPicPr>
          <p:nvPr/>
        </p:nvPicPr>
        <p:blipFill>
          <a:blip r:embed="rId2"/>
          <a:srcRect l="10679" t="7844" r="5767" b="12614"/>
          <a:stretch>
            <a:fillRect/>
          </a:stretch>
        </p:blipFill>
        <p:spPr>
          <a:xfrm>
            <a:off x="3276996" y="438745"/>
            <a:ext cx="5637873" cy="598037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F917EBAA" descr="F917EBAA"/>
          <p:cNvPicPr>
            <a:picLocks noChangeAspect="1"/>
          </p:cNvPicPr>
          <p:nvPr/>
        </p:nvPicPr>
        <p:blipFill>
          <a:blip r:embed="rId2"/>
          <a:srcRect l="15437" t="8791" r="16628" b="16578"/>
          <a:stretch>
            <a:fillRect/>
          </a:stretch>
        </p:blipFill>
        <p:spPr>
          <a:xfrm>
            <a:off x="3665735" y="358179"/>
            <a:ext cx="4860643" cy="6141688"/>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31B6B3A3" descr="31B6B3A3"/>
          <p:cNvPicPr>
            <a:picLocks noChangeAspect="1"/>
          </p:cNvPicPr>
          <p:nvPr/>
        </p:nvPicPr>
        <p:blipFill>
          <a:blip r:embed="rId2"/>
          <a:srcRect l="13333" t="11768" r="10401" b="27932"/>
          <a:stretch>
            <a:fillRect/>
          </a:stretch>
        </p:blipFill>
        <p:spPr>
          <a:xfrm>
            <a:off x="1919286" y="491131"/>
            <a:ext cx="8353468" cy="5875725"/>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DCC51148" descr="DCC51148"/>
          <p:cNvPicPr>
            <a:picLocks noChangeAspect="1"/>
          </p:cNvPicPr>
          <p:nvPr/>
        </p:nvPicPr>
        <p:blipFill>
          <a:blip r:embed="rId2"/>
          <a:srcRect l="8550" t="10640" r="6413" b="16207"/>
          <a:stretch>
            <a:fillRect/>
          </a:stretch>
        </p:blipFill>
        <p:spPr>
          <a:xfrm>
            <a:off x="1659928" y="401439"/>
            <a:ext cx="8871958" cy="6055179"/>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6AEC90A9" descr="6AEC90A9"/>
          <p:cNvPicPr>
            <a:picLocks noChangeAspect="1"/>
          </p:cNvPicPr>
          <p:nvPr/>
        </p:nvPicPr>
        <p:blipFill>
          <a:blip r:embed="rId2"/>
          <a:srcRect l="12806" t="9058" r="10781" b="15634"/>
          <a:stretch>
            <a:fillRect/>
          </a:stretch>
        </p:blipFill>
        <p:spPr>
          <a:xfrm>
            <a:off x="3810396" y="408985"/>
            <a:ext cx="4571061" cy="604013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D027AE96" descr="D027AE96"/>
          <p:cNvPicPr>
            <a:picLocks noChangeAspect="1"/>
          </p:cNvPicPr>
          <p:nvPr/>
        </p:nvPicPr>
        <p:blipFill>
          <a:blip r:embed="rId2"/>
          <a:srcRect l="11757" t="9615" r="7577" b="28881"/>
          <a:stretch>
            <a:fillRect/>
          </a:stretch>
        </p:blipFill>
        <p:spPr>
          <a:xfrm>
            <a:off x="2124075" y="366116"/>
            <a:ext cx="7944037" cy="6125604"/>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he scoring then proceeded as follows:"/>
          <p:cNvSpPr txBox="1">
            <a:spLocks noGrp="1"/>
          </p:cNvSpPr>
          <p:nvPr>
            <p:ph type="title" idx="4294967295"/>
          </p:nvPr>
        </p:nvSpPr>
        <p:spPr>
          <a:xfrm>
            <a:off x="1435546" y="1851817"/>
            <a:ext cx="9320908" cy="3154366"/>
          </a:xfrm>
          <a:prstGeom prst="rect">
            <a:avLst/>
          </a:prstGeom>
        </p:spPr>
        <p:txBody>
          <a:bodyPr>
            <a:normAutofit/>
          </a:bodyPr>
          <a:lstStyle/>
          <a:p>
            <a:r>
              <a:t>The scoring then proceeded as follows:</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Ask yourself what kind of activity the person who wrote the story cares about and, in a sense, how much energy he or she sees his or her characters as putting into that kind of activity.  (It is a somewhat circular process.)"/>
          <p:cNvSpPr txBox="1">
            <a:spLocks noGrp="1"/>
          </p:cNvSpPr>
          <p:nvPr>
            <p:ph type="title" idx="4294967295"/>
          </p:nvPr>
        </p:nvSpPr>
        <p:spPr>
          <a:xfrm>
            <a:off x="1428302" y="1104700"/>
            <a:ext cx="9335396" cy="4648600"/>
          </a:xfrm>
          <a:prstGeom prst="rect">
            <a:avLst/>
          </a:prstGeom>
        </p:spPr>
        <p:txBody>
          <a:bodyPr>
            <a:normAutofit/>
          </a:bodyPr>
          <a:lstStyle/>
          <a:p>
            <a:pPr defTabSz="896111">
              <a:defRPr sz="3800"/>
            </a:pPr>
            <a:r>
              <a:t>Ask yourself what kind of activity the person who wrote the story cares about and, in a sense, how much energy he or she sees his or her characters as putting into that kind of activity.</a:t>
            </a:r>
            <a:br/>
            <a:br/>
            <a:r>
              <a:t>(It is a somewhat circular process.)</a:t>
            </a:r>
            <a:b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ne way forward would be to restart the kinds of taxonomic research programs that led to the Big Five.…"/>
          <p:cNvSpPr txBox="1"/>
          <p:nvPr/>
        </p:nvSpPr>
        <p:spPr>
          <a:xfrm>
            <a:off x="255270" y="763588"/>
            <a:ext cx="11681460" cy="5524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571500" indent="-571500">
              <a:lnSpc>
                <a:spcPct val="90000"/>
              </a:lnSpc>
              <a:spcBef>
                <a:spcPts val="1000"/>
              </a:spcBef>
              <a:buSzPct val="100000"/>
              <a:buFont typeface="Arial"/>
              <a:buChar char="•"/>
              <a:defRPr>
                <a:latin typeface="Times New Roman"/>
                <a:ea typeface="Times New Roman"/>
                <a:cs typeface="Times New Roman"/>
                <a:sym typeface="Times New Roman"/>
              </a:defRPr>
            </a:pPr>
            <a:r>
              <a:t>One way forward would be to restart the kinds of taxonomic research programs that led to the Big Five. </a:t>
            </a:r>
            <a:br/>
            <a:endParaRPr/>
          </a:p>
          <a:p>
            <a:pPr marL="571500" indent="-571500">
              <a:lnSpc>
                <a:spcPct val="90000"/>
              </a:lnSpc>
              <a:spcBef>
                <a:spcPts val="1000"/>
              </a:spcBef>
              <a:buSzPct val="100000"/>
              <a:buFont typeface="Arial"/>
              <a:buChar char="•"/>
              <a:defRPr>
                <a:latin typeface="Times New Roman"/>
                <a:ea typeface="Times New Roman"/>
                <a:cs typeface="Times New Roman"/>
                <a:sym typeface="Times New Roman"/>
              </a:defRPr>
            </a:pPr>
            <a:r>
              <a:t>This could either based on the lexical approach or start from unstructured item pools, not with the goal to identify the few major</a:t>
            </a:r>
            <a:r>
              <a:rPr i="1"/>
              <a:t> </a:t>
            </a:r>
            <a:r>
              <a:t>but the </a:t>
            </a:r>
            <a:r>
              <a:rPr i="1"/>
              <a:t>many </a:t>
            </a:r>
            <a:r>
              <a:t>dimensions of personality.</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In point of fact, for reasons which we do not go into here but which had something to do with discovering that they could not generate arousal conditons for most of Murray’s personality” traits, they focussed the scorers’ attention on on three: Achievement, affiliation and power.  (And they also demonstrated that these three scores had enormous impact on people’s lives and society.)"/>
          <p:cNvSpPr txBox="1">
            <a:spLocks noGrp="1"/>
          </p:cNvSpPr>
          <p:nvPr>
            <p:ph type="title" idx="4294967295"/>
          </p:nvPr>
        </p:nvSpPr>
        <p:spPr>
          <a:xfrm>
            <a:off x="1130548" y="818553"/>
            <a:ext cx="9930904" cy="5220894"/>
          </a:xfrm>
          <a:prstGeom prst="rect">
            <a:avLst/>
          </a:prstGeom>
        </p:spPr>
        <p:txBody>
          <a:bodyPr>
            <a:normAutofit/>
          </a:bodyPr>
          <a:lstStyle/>
          <a:p>
            <a:pPr>
              <a:defRPr sz="3500"/>
            </a:pPr>
            <a:r>
              <a:rPr sz="3600" dirty="0"/>
              <a:t>In point of fact, for reasons which we do not go into here but which had something to do with discovering that they could not generate arousal </a:t>
            </a:r>
            <a:r>
              <a:rPr sz="3600" dirty="0" err="1"/>
              <a:t>condit</a:t>
            </a:r>
            <a:r>
              <a:rPr lang="en-GB" sz="3600" dirty="0" err="1"/>
              <a:t>i</a:t>
            </a:r>
            <a:r>
              <a:rPr sz="3600" dirty="0" err="1"/>
              <a:t>ons</a:t>
            </a:r>
            <a:r>
              <a:rPr sz="3600" dirty="0"/>
              <a:t> for most of Murray’s </a:t>
            </a:r>
            <a:r>
              <a:rPr lang="en-GB" sz="3600" dirty="0"/>
              <a:t>"</a:t>
            </a:r>
            <a:r>
              <a:rPr sz="3600" dirty="0"/>
              <a:t>personality” traits, they </a:t>
            </a:r>
            <a:r>
              <a:rPr sz="3600" dirty="0" err="1"/>
              <a:t>focussed</a:t>
            </a:r>
            <a:r>
              <a:rPr sz="3600" dirty="0"/>
              <a:t> the scorers’ attention on </a:t>
            </a:r>
            <a:r>
              <a:rPr sz="3600" dirty="0" err="1"/>
              <a:t>on</a:t>
            </a:r>
            <a:r>
              <a:rPr sz="3600" dirty="0"/>
              <a:t> three: Achievement, affiliation and power.</a:t>
            </a:r>
            <a:br>
              <a:rPr sz="3600" dirty="0"/>
            </a:br>
            <a:br>
              <a:rPr sz="3600" dirty="0"/>
            </a:br>
            <a:r>
              <a:rPr sz="3600" dirty="0"/>
              <a:t>(And they also demonstrated that these three scores had enormous impact on people’s lives and society.)</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Here are some extracts from very brief scoring manuals they generated for training purposes.  Ideally, I should flick back and forth between the pages of the manuals and the scoring grids that accompanied them."/>
          <p:cNvSpPr txBox="1">
            <a:spLocks noGrp="1"/>
          </p:cNvSpPr>
          <p:nvPr>
            <p:ph type="title" idx="4294967295"/>
          </p:nvPr>
        </p:nvSpPr>
        <p:spPr>
          <a:xfrm>
            <a:off x="1158676" y="867319"/>
            <a:ext cx="9874648" cy="5123362"/>
          </a:xfrm>
          <a:prstGeom prst="rect">
            <a:avLst/>
          </a:prstGeom>
        </p:spPr>
        <p:txBody>
          <a:bodyPr>
            <a:normAutofit/>
          </a:bodyPr>
          <a:lstStyle/>
          <a:p>
            <a:pPr>
              <a:defRPr sz="4200"/>
            </a:pPr>
            <a:r>
              <a:t>Here are some extracts from very brief scoring manuals they generated for training purposes.</a:t>
            </a:r>
            <a:br/>
            <a:br/>
            <a:r>
              <a:t>Ideally, I should flick back and forth between the pages of the manuals and the scoring grids that accompanied them.</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Raven Scan 3B (dragged).pdf" descr="Raven Scan 3B (dragged).pdf"/>
          <p:cNvPicPr>
            <a:picLocks noChangeAspect="1"/>
          </p:cNvPicPr>
          <p:nvPr/>
        </p:nvPicPr>
        <p:blipFill>
          <a:blip r:embed="rId2"/>
          <a:stretch>
            <a:fillRect/>
          </a:stretch>
        </p:blipFill>
        <p:spPr>
          <a:xfrm rot="12001">
            <a:off x="499519" y="-1296177"/>
            <a:ext cx="11192962" cy="15960076"/>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Raven Scan 3B (dragged).pdf" descr="Raven Scan 3B (dragged).pdf"/>
          <p:cNvPicPr>
            <a:picLocks noChangeAspect="1"/>
          </p:cNvPicPr>
          <p:nvPr/>
        </p:nvPicPr>
        <p:blipFill>
          <a:blip r:embed="rId2"/>
          <a:stretch>
            <a:fillRect/>
          </a:stretch>
        </p:blipFill>
        <p:spPr>
          <a:xfrm rot="12001">
            <a:off x="654235" y="-6092988"/>
            <a:ext cx="10883531" cy="15518859"/>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o wonder it did not go down well with conventional psychometricians … who never looked at the relevant publications anyway."/>
          <p:cNvSpPr txBox="1">
            <a:spLocks noGrp="1"/>
          </p:cNvSpPr>
          <p:nvPr>
            <p:ph type="title" idx="4294967295"/>
          </p:nvPr>
        </p:nvSpPr>
        <p:spPr>
          <a:xfrm>
            <a:off x="1327282" y="2035207"/>
            <a:ext cx="9537436" cy="2787586"/>
          </a:xfrm>
          <a:prstGeom prst="rect">
            <a:avLst/>
          </a:prstGeom>
        </p:spPr>
        <p:txBody>
          <a:bodyPr>
            <a:normAutofit/>
          </a:bodyPr>
          <a:lstStyle/>
          <a:p>
            <a:pPr>
              <a:defRPr sz="3900"/>
            </a:pPr>
            <a:r>
              <a:rPr lang="en-GB" dirty="0"/>
              <a:t>For each story one puts a tick (check mark) under the symbol for each reference in the grid below.</a:t>
            </a:r>
            <a:br>
              <a:rPr lang="en-GB" dirty="0"/>
            </a:br>
            <a:endParaRPr dirty="0"/>
          </a:p>
        </p:txBody>
      </p:sp>
    </p:spTree>
    <p:extLst>
      <p:ext uri="{BB962C8B-B14F-4D97-AF65-F5344CB8AC3E}">
        <p14:creationId xmlns:p14="http://schemas.microsoft.com/office/powerpoint/2010/main" val="2341868947"/>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Raven Scans 1 (dragged).pdf" descr="Raven Scans 1 (dragged).pdf"/>
          <p:cNvPicPr>
            <a:picLocks noChangeAspect="1"/>
          </p:cNvPicPr>
          <p:nvPr/>
        </p:nvPicPr>
        <p:blipFill>
          <a:blip r:embed="rId2"/>
          <a:stretch>
            <a:fillRect/>
          </a:stretch>
        </p:blipFill>
        <p:spPr>
          <a:xfrm>
            <a:off x="2871452" y="-1206993"/>
            <a:ext cx="6449096" cy="9195785"/>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o wonder it did not go down well with conventional psychometricians … who never looked at the relevant publications anyway."/>
          <p:cNvSpPr txBox="1">
            <a:spLocks noGrp="1"/>
          </p:cNvSpPr>
          <p:nvPr>
            <p:ph type="title" idx="4294967295"/>
          </p:nvPr>
        </p:nvSpPr>
        <p:spPr>
          <a:xfrm>
            <a:off x="1327282" y="2035207"/>
            <a:ext cx="9537436" cy="2787586"/>
          </a:xfrm>
          <a:prstGeom prst="rect">
            <a:avLst/>
          </a:prstGeom>
        </p:spPr>
        <p:txBody>
          <a:bodyPr>
            <a:normAutofit fontScale="90000"/>
          </a:bodyPr>
          <a:lstStyle/>
          <a:p>
            <a:pPr>
              <a:defRPr sz="3900"/>
            </a:pPr>
            <a:r>
              <a:rPr lang="en-GB" dirty="0"/>
              <a:t>And then one adds the number of check marks in each line to give a total for that story, entering it in the left-hand column.</a:t>
            </a:r>
            <a:br>
              <a:rPr lang="en-GB" dirty="0"/>
            </a:br>
            <a:br>
              <a:rPr lang="en-GB" dirty="0"/>
            </a:br>
            <a:r>
              <a:rPr lang="en-GB" dirty="0"/>
              <a:t>And then sums the scores across stories to give a total score for </a:t>
            </a:r>
            <a:r>
              <a:rPr lang="en-GB" dirty="0" err="1"/>
              <a:t>n.Achievement</a:t>
            </a:r>
            <a:r>
              <a:rPr lang="en-GB" dirty="0"/>
              <a:t>.</a:t>
            </a:r>
            <a:br>
              <a:rPr lang="en-GB" dirty="0"/>
            </a:br>
            <a:endParaRPr dirty="0"/>
          </a:p>
        </p:txBody>
      </p:sp>
    </p:spTree>
    <p:extLst>
      <p:ext uri="{BB962C8B-B14F-4D97-AF65-F5344CB8AC3E}">
        <p14:creationId xmlns:p14="http://schemas.microsoft.com/office/powerpoint/2010/main" val="4045252401"/>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o wonder it did not go down well with conventional psychometricians … who never looked at the relevant publications anyway."/>
          <p:cNvSpPr txBox="1">
            <a:spLocks noGrp="1"/>
          </p:cNvSpPr>
          <p:nvPr>
            <p:ph type="title" idx="4294967295"/>
          </p:nvPr>
        </p:nvSpPr>
        <p:spPr>
          <a:xfrm>
            <a:off x="1327282" y="2035207"/>
            <a:ext cx="9537436" cy="2787586"/>
          </a:xfrm>
          <a:prstGeom prst="rect">
            <a:avLst/>
          </a:prstGeom>
        </p:spPr>
        <p:txBody>
          <a:bodyPr>
            <a:normAutofit/>
          </a:bodyPr>
          <a:lstStyle/>
          <a:p>
            <a:pPr>
              <a:defRPr sz="3900"/>
            </a:pPr>
            <a:r>
              <a:rPr lang="en-GB" dirty="0"/>
              <a:t>And then one follows the same procedures for the affiliation and power motives as defined in the next two overheads to generate a 3-score profile for </a:t>
            </a:r>
            <a:r>
              <a:rPr lang="en-GB" dirty="0" err="1"/>
              <a:t>n.Ach</a:t>
            </a:r>
            <a:r>
              <a:rPr lang="en-GB" dirty="0"/>
              <a:t>., </a:t>
            </a:r>
            <a:r>
              <a:rPr lang="en-GB" dirty="0" err="1"/>
              <a:t>n.Aff</a:t>
            </a:r>
            <a:r>
              <a:rPr lang="en-GB" dirty="0"/>
              <a:t>., and </a:t>
            </a:r>
            <a:r>
              <a:rPr lang="en-GB" dirty="0" err="1"/>
              <a:t>n.Pow</a:t>
            </a:r>
            <a:r>
              <a:rPr lang="en-GB" dirty="0"/>
              <a:t>.</a:t>
            </a:r>
            <a:endParaRPr dirty="0"/>
          </a:p>
        </p:txBody>
      </p:sp>
    </p:spTree>
    <p:extLst>
      <p:ext uri="{BB962C8B-B14F-4D97-AF65-F5344CB8AC3E}">
        <p14:creationId xmlns:p14="http://schemas.microsoft.com/office/powerpoint/2010/main" val="450941041"/>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jpeg" descr="image.jpeg"/>
          <p:cNvPicPr>
            <a:picLocks noChangeAspect="1"/>
          </p:cNvPicPr>
          <p:nvPr/>
        </p:nvPicPr>
        <p:blipFill>
          <a:blip r:embed="rId2"/>
          <a:stretch>
            <a:fillRect/>
          </a:stretch>
        </p:blipFill>
        <p:spPr>
          <a:xfrm rot="21570000">
            <a:off x="199032" y="-230179"/>
            <a:ext cx="11794112" cy="13652349"/>
          </a:xfrm>
          <a:prstGeom prst="rect">
            <a:avLst/>
          </a:prstGeom>
          <a:ln w="12700">
            <a:miter lim="400000"/>
          </a:ln>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jpeg" descr="image.jpeg"/>
          <p:cNvPicPr>
            <a:picLocks noChangeAspect="1"/>
          </p:cNvPicPr>
          <p:nvPr/>
        </p:nvPicPr>
        <p:blipFill>
          <a:blip r:embed="rId2"/>
          <a:stretch>
            <a:fillRect/>
          </a:stretch>
        </p:blipFill>
        <p:spPr>
          <a:xfrm rot="21570000">
            <a:off x="458587" y="-6563263"/>
            <a:ext cx="11275019" cy="1305146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Historically, the goal has been parsimony, achieved by aggregating and filtering out as much information as possible.…"/>
          <p:cNvSpPr txBox="1"/>
          <p:nvPr/>
        </p:nvSpPr>
        <p:spPr>
          <a:xfrm>
            <a:off x="290195" y="576263"/>
            <a:ext cx="11611610" cy="5524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571500" indent="-571500">
              <a:lnSpc>
                <a:spcPct val="90000"/>
              </a:lnSpc>
              <a:spcBef>
                <a:spcPts val="1000"/>
              </a:spcBef>
              <a:buSzPct val="100000"/>
              <a:buFont typeface="Arial"/>
              <a:buChar char="•"/>
              <a:defRPr>
                <a:latin typeface="Times New Roman"/>
                <a:ea typeface="Times New Roman"/>
                <a:cs typeface="Times New Roman"/>
                <a:sym typeface="Times New Roman"/>
              </a:defRPr>
            </a:pPr>
            <a:r>
              <a:t>Historically, the goal has been parsimony, achieved by aggregating and filtering out as much information as possible.</a:t>
            </a:r>
            <a:br/>
            <a:endParaRPr/>
          </a:p>
          <a:p>
            <a:pPr marL="571500" indent="-571500">
              <a:lnSpc>
                <a:spcPct val="90000"/>
              </a:lnSpc>
              <a:spcBef>
                <a:spcPts val="1000"/>
              </a:spcBef>
              <a:buSzPct val="100000"/>
              <a:buFont typeface="Arial"/>
              <a:buChar char="•"/>
              <a:defRPr>
                <a:latin typeface="Times New Roman"/>
                <a:ea typeface="Times New Roman"/>
                <a:cs typeface="Times New Roman"/>
                <a:sym typeface="Times New Roman"/>
              </a:defRPr>
            </a:pPr>
            <a:r>
              <a:t>For the development of a taxonomy of </a:t>
            </a:r>
            <a:r>
              <a:rPr i="1"/>
              <a:t>nuances</a:t>
            </a:r>
            <a:r>
              <a:t>, however, the goal should be capturing as much of individual differences in personality traits as is possible with measurement tools that are still usable.</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f course, I am delighted with these conclusions because they support my thesis."/>
          <p:cNvSpPr txBox="1"/>
          <p:nvPr/>
        </p:nvSpPr>
        <p:spPr>
          <a:xfrm>
            <a:off x="723582" y="335847"/>
            <a:ext cx="10459086" cy="6186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6000" i="1">
                <a:latin typeface="Times New Roman"/>
                <a:ea typeface="Times New Roman"/>
                <a:cs typeface="Times New Roman"/>
                <a:sym typeface="Times New Roman"/>
              </a:defRPr>
            </a:lvl1pPr>
          </a:lstStyle>
          <a:p>
            <a:r>
              <a:rPr lang="en-GB" sz="3600" i="0" dirty="0"/>
              <a:t>Note that the score obtained by summing across what we may now call components of competence to predict success at that kind of activity (</a:t>
            </a:r>
            <a:r>
              <a:rPr lang="en-GB" sz="3600" i="0" dirty="0" err="1"/>
              <a:t>n.Ach</a:t>
            </a:r>
            <a:r>
              <a:rPr lang="en-GB" sz="3600" i="0" dirty="0"/>
              <a:t>, </a:t>
            </a:r>
            <a:r>
              <a:rPr lang="en-GB" sz="3600" i="0" dirty="0" err="1"/>
              <a:t>n.Aff</a:t>
            </a:r>
            <a:r>
              <a:rPr lang="en-GB" sz="3600" i="0" dirty="0"/>
              <a:t> and </a:t>
            </a:r>
            <a:r>
              <a:rPr lang="en-GB" sz="3600" i="0" dirty="0" err="1"/>
              <a:t>n.Pow</a:t>
            </a:r>
            <a:r>
              <a:rPr lang="en-GB" sz="3600" i="0" dirty="0"/>
              <a:t>) does not look anything like an internally consistent factor score or a score derived from an IRT-based test.</a:t>
            </a:r>
          </a:p>
          <a:p>
            <a:endParaRPr lang="en-GB" sz="3600" i="0" dirty="0"/>
          </a:p>
          <a:p>
            <a:r>
              <a:rPr lang="en-GB" sz="3600" dirty="0"/>
              <a:t>In fact the whole process looks like the computation of a multiple regression coefficient designed to help predict success at each of these activities by summing across a number of </a:t>
            </a:r>
            <a:r>
              <a:rPr lang="en-GB" sz="3600" u="sng" dirty="0"/>
              <a:t>maximally independent</a:t>
            </a:r>
            <a:r>
              <a:rPr lang="en-GB" sz="3600" dirty="0"/>
              <a:t> predictors.</a:t>
            </a:r>
            <a:endParaRPr lang="en-GB" sz="3600" i="0" dirty="0"/>
          </a:p>
        </p:txBody>
      </p:sp>
    </p:spTree>
    <p:extLst>
      <p:ext uri="{BB962C8B-B14F-4D97-AF65-F5344CB8AC3E}">
        <p14:creationId xmlns:p14="http://schemas.microsoft.com/office/powerpoint/2010/main" val="3468637634"/>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o wonder it did not go down well with conventional psychometricians … who never looked at the relevant publications anyway."/>
          <p:cNvSpPr txBox="1">
            <a:spLocks noGrp="1"/>
          </p:cNvSpPr>
          <p:nvPr>
            <p:ph type="title" idx="4294967295"/>
          </p:nvPr>
        </p:nvSpPr>
        <p:spPr>
          <a:xfrm>
            <a:off x="1327282" y="2035207"/>
            <a:ext cx="9537436" cy="2787586"/>
          </a:xfrm>
          <a:prstGeom prst="rect">
            <a:avLst/>
          </a:prstGeom>
        </p:spPr>
        <p:txBody>
          <a:bodyPr>
            <a:normAutofit/>
          </a:bodyPr>
          <a:lstStyle/>
          <a:p>
            <a:pPr>
              <a:defRPr sz="3900"/>
            </a:pPr>
            <a:r>
              <a:rPr dirty="0"/>
              <a:t>No wonder </a:t>
            </a:r>
            <a:r>
              <a:rPr lang="en-GB" dirty="0"/>
              <a:t>this framework </a:t>
            </a:r>
            <a:r>
              <a:rPr dirty="0"/>
              <a:t>did not go down well with conventional psychometricians … </a:t>
            </a:r>
            <a:r>
              <a:rPr lang="en-GB" dirty="0"/>
              <a:t>most of </a:t>
            </a:r>
            <a:r>
              <a:rPr dirty="0"/>
              <a:t>who</a:t>
            </a:r>
            <a:r>
              <a:rPr lang="en-GB" dirty="0"/>
              <a:t>m</a:t>
            </a:r>
            <a:r>
              <a:rPr dirty="0"/>
              <a:t> never looked at the relevant </a:t>
            </a:r>
            <a:r>
              <a:rPr lang="en-GB" dirty="0"/>
              <a:t>material </a:t>
            </a:r>
            <a:r>
              <a:rPr dirty="0"/>
              <a:t>anyway.</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ight. So. It seems that, if one wishes to index the kinds of competence we spoke about earlier what one needs to do is to extend the grid.  And that is precisely what we have done."/>
          <p:cNvSpPr txBox="1">
            <a:spLocks noGrp="1"/>
          </p:cNvSpPr>
          <p:nvPr>
            <p:ph type="title" idx="4294967295"/>
          </p:nvPr>
        </p:nvSpPr>
        <p:spPr>
          <a:xfrm>
            <a:off x="215757" y="349320"/>
            <a:ext cx="11609798" cy="5738117"/>
          </a:xfrm>
          <a:prstGeom prst="rect">
            <a:avLst/>
          </a:prstGeom>
        </p:spPr>
        <p:txBody>
          <a:bodyPr>
            <a:normAutofit fontScale="90000"/>
          </a:bodyPr>
          <a:lstStyle/>
          <a:p>
            <a:pPr>
              <a:lnSpc>
                <a:spcPct val="100000"/>
              </a:lnSpc>
            </a:pPr>
            <a:r>
              <a:rPr dirty="0"/>
              <a:t>Right. So. It seems that, if one wishes to index the kinds of competence we spoke about earlier what one needs to do is to extend </a:t>
            </a:r>
            <a:r>
              <a:rPr lang="en-GB" dirty="0"/>
              <a:t>number (and specificity) of motives to be assessed.</a:t>
            </a:r>
            <a:br>
              <a:rPr lang="en-GB" dirty="0"/>
            </a:br>
            <a:br>
              <a:rPr lang="en-GB" dirty="0"/>
            </a:br>
            <a:r>
              <a:rPr lang="en-GB" dirty="0"/>
              <a:t>And then to include more components of competence that are to be taken into account.</a:t>
            </a:r>
            <a:br>
              <a:rPr lang="en-GB" dirty="0"/>
            </a:br>
            <a:br>
              <a:rPr lang="en-GB" dirty="0"/>
            </a:br>
            <a:r>
              <a:rPr lang="en-GB" dirty="0"/>
              <a:t>So this is what we have been doing.</a:t>
            </a:r>
            <a:endParaRPr dirty="0"/>
          </a:p>
        </p:txBody>
      </p:sp>
    </p:spTree>
    <p:extLst>
      <p:ext uri="{BB962C8B-B14F-4D97-AF65-F5344CB8AC3E}">
        <p14:creationId xmlns:p14="http://schemas.microsoft.com/office/powerpoint/2010/main" val="702921125"/>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ight. So. It seems that, if one wishes to index the kinds of competence we spoke about earlier what one needs to do is to extend the grid.  And that is precisely what we have done."/>
          <p:cNvSpPr txBox="1">
            <a:spLocks noGrp="1"/>
          </p:cNvSpPr>
          <p:nvPr>
            <p:ph type="title" idx="4294967295"/>
          </p:nvPr>
        </p:nvSpPr>
        <p:spPr>
          <a:xfrm>
            <a:off x="0" y="133563"/>
            <a:ext cx="12049125" cy="5789488"/>
          </a:xfrm>
          <a:prstGeom prst="rect">
            <a:avLst/>
          </a:prstGeom>
        </p:spPr>
        <p:txBody>
          <a:bodyPr>
            <a:normAutofit fontScale="90000"/>
          </a:bodyPr>
          <a:lstStyle/>
          <a:p>
            <a:pPr>
              <a:lnSpc>
                <a:spcPct val="100000"/>
              </a:lnSpc>
              <a:spcBef>
                <a:spcPts val="1200"/>
              </a:spcBef>
            </a:pPr>
            <a:r>
              <a:rPr lang="en-GB" dirty="0"/>
              <a:t>The scoring system can then be represented in the form of the grid shown on the next slide.</a:t>
            </a:r>
            <a:br>
              <a:rPr lang="en-GB" dirty="0"/>
            </a:br>
            <a:r>
              <a:rPr lang="en-GB" dirty="0"/>
              <a:t> </a:t>
            </a:r>
            <a:r>
              <a:rPr lang="en-GB" sz="2200" dirty="0"/>
              <a:t> </a:t>
            </a:r>
            <a:br>
              <a:rPr lang="en-GB" dirty="0"/>
            </a:br>
            <a:r>
              <a:rPr lang="en-GB" dirty="0"/>
              <a:t>In it, some of the activities which people might be strongly motivated to undertake are listed across the top.</a:t>
            </a:r>
            <a:br>
              <a:rPr lang="en-GB" dirty="0"/>
            </a:br>
            <a:br>
              <a:rPr lang="en-GB" dirty="0"/>
            </a:br>
            <a:r>
              <a:rPr lang="en-GB" dirty="0"/>
              <a:t>And some of the components of competence they might bring to bear to achieve them are shown down the side.</a:t>
            </a:r>
            <a:endParaRPr dirty="0"/>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mage.tif" descr="image.tif"/>
          <p:cNvPicPr>
            <a:picLocks noChangeAspect="1"/>
          </p:cNvPicPr>
          <p:nvPr/>
        </p:nvPicPr>
        <p:blipFill>
          <a:blip r:embed="rId2"/>
          <a:stretch>
            <a:fillRect/>
          </a:stretch>
        </p:blipFill>
        <p:spPr>
          <a:xfrm>
            <a:off x="2794806" y="-905247"/>
            <a:ext cx="6602388" cy="9411840"/>
          </a:xfrm>
          <a:prstGeom prst="rect">
            <a:avLst/>
          </a:prstGeom>
          <a:ln w="12700">
            <a:miter lim="400000"/>
          </a:ln>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ight. So. It seems that, if one wishes to index the kinds of competence we spoke about earlier what one needs to do is to extend the grid.  And that is precisely what we have done."/>
          <p:cNvSpPr txBox="1">
            <a:spLocks noGrp="1"/>
          </p:cNvSpPr>
          <p:nvPr>
            <p:ph type="title" idx="4294967295"/>
          </p:nvPr>
        </p:nvSpPr>
        <p:spPr>
          <a:xfrm>
            <a:off x="0" y="133563"/>
            <a:ext cx="12049125" cy="5789488"/>
          </a:xfrm>
          <a:prstGeom prst="rect">
            <a:avLst/>
          </a:prstGeom>
        </p:spPr>
        <p:txBody>
          <a:bodyPr>
            <a:normAutofit/>
          </a:bodyPr>
          <a:lstStyle/>
          <a:p>
            <a:pPr>
              <a:lnSpc>
                <a:spcPct val="100000"/>
              </a:lnSpc>
              <a:spcBef>
                <a:spcPts val="1200"/>
              </a:spcBef>
            </a:pPr>
            <a:r>
              <a:rPr lang="en-GB" dirty="0"/>
              <a:t>Total scores can then be calculated to predict success at each activity the individual is predisposed to undertake.</a:t>
            </a:r>
            <a:endParaRPr dirty="0"/>
          </a:p>
        </p:txBody>
      </p:sp>
    </p:spTree>
    <p:extLst>
      <p:ext uri="{BB962C8B-B14F-4D97-AF65-F5344CB8AC3E}">
        <p14:creationId xmlns:p14="http://schemas.microsoft.com/office/powerpoint/2010/main" val="1073021584"/>
      </p:ext>
    </p:extLst>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ight. So. It seems that, if one wishes to index the kinds of competence we spoke about earlier what one needs to do is to extend the grid.  And that is precisely what we have done."/>
          <p:cNvSpPr txBox="1">
            <a:spLocks noGrp="1"/>
          </p:cNvSpPr>
          <p:nvPr>
            <p:ph type="title" idx="4294967295"/>
          </p:nvPr>
        </p:nvSpPr>
        <p:spPr>
          <a:xfrm>
            <a:off x="0" y="133563"/>
            <a:ext cx="12049125" cy="5789488"/>
          </a:xfrm>
          <a:prstGeom prst="rect">
            <a:avLst/>
          </a:prstGeom>
        </p:spPr>
        <p:txBody>
          <a:bodyPr>
            <a:normAutofit fontScale="90000"/>
          </a:bodyPr>
          <a:lstStyle/>
          <a:p>
            <a:pPr>
              <a:lnSpc>
                <a:spcPct val="100000"/>
              </a:lnSpc>
              <a:spcBef>
                <a:spcPts val="1200"/>
              </a:spcBef>
            </a:pPr>
            <a:r>
              <a:rPr lang="en-GB" dirty="0"/>
              <a:t>To maintain continuity, the potentially valued activities have been grouped under the generic headings of Achievement, Affiliation, and Power although it has been our experience that such dispositions are very specific: for example, people who are disposed to undertake one kind of achievement-oriented activity are not necessarily disposed to undertake other kinds of achievement-oriented activity.</a:t>
            </a:r>
            <a:endParaRPr dirty="0"/>
          </a:p>
        </p:txBody>
      </p:sp>
    </p:spTree>
    <p:extLst>
      <p:ext uri="{BB962C8B-B14F-4D97-AF65-F5344CB8AC3E}">
        <p14:creationId xmlns:p14="http://schemas.microsoft.com/office/powerpoint/2010/main" val="4090728177"/>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ight. So. It seems that, if one wishes to index the kinds of competence we spoke about earlier what one needs to do is to extend the grid.  And that is precisely what we have done."/>
          <p:cNvSpPr txBox="1">
            <a:spLocks noGrp="1"/>
          </p:cNvSpPr>
          <p:nvPr>
            <p:ph type="title" idx="4294967295"/>
          </p:nvPr>
        </p:nvSpPr>
        <p:spPr>
          <a:xfrm>
            <a:off x="0" y="133563"/>
            <a:ext cx="12049125" cy="5789488"/>
          </a:xfrm>
          <a:prstGeom prst="rect">
            <a:avLst/>
          </a:prstGeom>
        </p:spPr>
        <p:txBody>
          <a:bodyPr>
            <a:normAutofit/>
          </a:bodyPr>
          <a:lstStyle/>
          <a:p>
            <a:pPr>
              <a:lnSpc>
                <a:spcPct val="100000"/>
              </a:lnSpc>
              <a:spcBef>
                <a:spcPts val="1200"/>
              </a:spcBef>
            </a:pPr>
            <a:r>
              <a:rPr lang="en-GB" dirty="0"/>
              <a:t>The list of components of competence which may be brought to bear (</a:t>
            </a:r>
            <a:r>
              <a:rPr lang="en-GB" dirty="0" err="1"/>
              <a:t>ie</a:t>
            </a:r>
            <a:r>
              <a:rPr lang="en-GB" dirty="0"/>
              <a:t> the left hand list) has been extended in the next overhead, which runs over 3 slides.</a:t>
            </a:r>
            <a:endParaRPr dirty="0"/>
          </a:p>
        </p:txBody>
      </p:sp>
    </p:spTree>
    <p:extLst>
      <p:ext uri="{BB962C8B-B14F-4D97-AF65-F5344CB8AC3E}">
        <p14:creationId xmlns:p14="http://schemas.microsoft.com/office/powerpoint/2010/main" val="1547298745"/>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tif" descr="image.tif"/>
          <p:cNvPicPr>
            <a:picLocks noChangeAspect="1"/>
          </p:cNvPicPr>
          <p:nvPr/>
        </p:nvPicPr>
        <p:blipFill>
          <a:blip r:embed="rId2"/>
          <a:stretch>
            <a:fillRect/>
          </a:stretch>
        </p:blipFill>
        <p:spPr>
          <a:xfrm>
            <a:off x="0" y="-1785410"/>
            <a:ext cx="12192000" cy="17379953"/>
          </a:xfrm>
          <a:prstGeom prst="rect">
            <a:avLst/>
          </a:prstGeom>
          <a:ln w="12700">
            <a:miter lim="400000"/>
          </a:ln>
        </p:spPr>
      </p:pic>
      <p:sp>
        <p:nvSpPr>
          <p:cNvPr id="268" name="Rectangle"/>
          <p:cNvSpPr/>
          <p:nvPr/>
        </p:nvSpPr>
        <p:spPr>
          <a:xfrm>
            <a:off x="-127000" y="6675966"/>
            <a:ext cx="12930783" cy="1270002"/>
          </a:xfrm>
          <a:prstGeom prst="rect">
            <a:avLst/>
          </a:prstGeom>
          <a:solidFill>
            <a:srgbClr val="FFFFFF"/>
          </a:solidFill>
          <a:ln w="25400">
            <a:solidFill>
              <a:srgbClr val="FFFFFF"/>
            </a:solidFill>
          </a:ln>
        </p:spPr>
        <p:txBody>
          <a:bodyPr lIns="45718" tIns="45718" rIns="45718" bIns="45718"/>
          <a:lstStyle/>
          <a:p>
            <a:pPr>
              <a:defRPr sz="1800" b="0">
                <a:latin typeface="Calibri"/>
                <a:ea typeface="Calibri"/>
                <a:cs typeface="Calibri"/>
                <a:sym typeface="Calibri"/>
              </a:defRPr>
            </a:pPr>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tif" descr="image.tif"/>
          <p:cNvPicPr>
            <a:picLocks noChangeAspect="1"/>
          </p:cNvPicPr>
          <p:nvPr/>
        </p:nvPicPr>
        <p:blipFill>
          <a:blip r:embed="rId2"/>
          <a:stretch>
            <a:fillRect/>
          </a:stretch>
        </p:blipFill>
        <p:spPr>
          <a:xfrm>
            <a:off x="0" y="-1785410"/>
            <a:ext cx="12192000" cy="17379953"/>
          </a:xfrm>
          <a:prstGeom prst="rect">
            <a:avLst/>
          </a:prstGeom>
          <a:ln w="12700">
            <a:miter lim="400000"/>
          </a:ln>
        </p:spPr>
      </p:pic>
      <p:pic>
        <p:nvPicPr>
          <p:cNvPr id="271" name="image.tif" descr="image.tif"/>
          <p:cNvPicPr>
            <a:picLocks noChangeAspect="1"/>
          </p:cNvPicPr>
          <p:nvPr/>
        </p:nvPicPr>
        <p:blipFill>
          <a:blip r:embed="rId2"/>
          <a:srcRect l="518" t="48877" r="517"/>
          <a:stretch>
            <a:fillRect/>
          </a:stretch>
        </p:blipFill>
        <p:spPr>
          <a:xfrm>
            <a:off x="50888" y="2982349"/>
            <a:ext cx="12090312" cy="8903273"/>
          </a:xfrm>
          <a:prstGeom prst="rect">
            <a:avLst/>
          </a:prstGeom>
          <a:ln w="12700">
            <a:miter lim="400000"/>
          </a:ln>
        </p:spPr>
      </p:pic>
      <p:sp>
        <p:nvSpPr>
          <p:cNvPr id="272" name="Rectangle"/>
          <p:cNvSpPr/>
          <p:nvPr/>
        </p:nvSpPr>
        <p:spPr>
          <a:xfrm>
            <a:off x="25400" y="6218766"/>
            <a:ext cx="12930783" cy="1270002"/>
          </a:xfrm>
          <a:prstGeom prst="rect">
            <a:avLst/>
          </a:prstGeom>
          <a:solidFill>
            <a:srgbClr val="FFFFFF"/>
          </a:solidFill>
          <a:ln w="25400">
            <a:solidFill>
              <a:srgbClr val="FFFFFF"/>
            </a:solidFill>
          </a:ln>
        </p:spPr>
        <p:txBody>
          <a:bodyPr lIns="45718" tIns="45718" rIns="45718" bIns="45718"/>
          <a:lstStyle/>
          <a:p>
            <a:pPr>
              <a:defRPr sz="1800" b="0">
                <a:latin typeface="Calibri"/>
                <a:ea typeface="Calibri"/>
                <a:cs typeface="Calibri"/>
                <a:sym typeface="Calibri"/>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mong other possibilities, we think that this can be achieved by creating measurement instruments that explicitly focus on the psychometric quality of single items such as their unambiguity and construct-relevance, retest reliability, cross-rater agreement, and low evaluativeness, while also avoiding wasteful redundancy among items."/>
          <p:cNvSpPr txBox="1"/>
          <p:nvPr/>
        </p:nvSpPr>
        <p:spPr>
          <a:xfrm>
            <a:off x="648969" y="855663"/>
            <a:ext cx="11376661" cy="4812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spcBef>
                <a:spcPts val="1000"/>
              </a:spcBef>
              <a:defRPr>
                <a:latin typeface="Times New Roman"/>
                <a:ea typeface="Times New Roman"/>
                <a:cs typeface="Times New Roman"/>
                <a:sym typeface="Times New Roman"/>
              </a:defRPr>
            </a:lvl1pPr>
          </a:lstStyle>
          <a:p>
            <a:r>
              <a:t>Among other possibilities, we think that this can be achieved by creating measurement instruments that explicitly focus on the psychometric quality of single items such as their unambiguity and construct-relevance, retest reliability, cross-rater agreement, and low evaluativeness, while also avoiding wasteful redundancy among items.</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tif" descr="image.tif"/>
          <p:cNvPicPr>
            <a:picLocks noChangeAspect="1"/>
          </p:cNvPicPr>
          <p:nvPr/>
        </p:nvPicPr>
        <p:blipFill>
          <a:blip r:embed="rId2"/>
          <a:stretch>
            <a:fillRect/>
          </a:stretch>
        </p:blipFill>
        <p:spPr>
          <a:xfrm>
            <a:off x="0" y="-1785410"/>
            <a:ext cx="12192000" cy="17379953"/>
          </a:xfrm>
          <a:prstGeom prst="rect">
            <a:avLst/>
          </a:prstGeom>
          <a:ln w="12700">
            <a:miter lim="400000"/>
          </a:ln>
        </p:spPr>
      </p:pic>
      <p:pic>
        <p:nvPicPr>
          <p:cNvPr id="275" name="image.tif" descr="image.tif"/>
          <p:cNvPicPr>
            <a:picLocks noChangeAspect="1"/>
          </p:cNvPicPr>
          <p:nvPr/>
        </p:nvPicPr>
        <p:blipFill>
          <a:blip r:embed="rId2"/>
          <a:srcRect l="518" t="67983" r="517"/>
          <a:stretch>
            <a:fillRect/>
          </a:stretch>
        </p:blipFill>
        <p:spPr>
          <a:xfrm>
            <a:off x="50888" y="3007751"/>
            <a:ext cx="12090312" cy="5575871"/>
          </a:xfrm>
          <a:prstGeom prst="rect">
            <a:avLst/>
          </a:prstGeom>
          <a:ln w="12700">
            <a:miter lim="400000"/>
          </a:ln>
        </p:spPr>
      </p:pic>
      <p:sp>
        <p:nvSpPr>
          <p:cNvPr id="276" name="Rectangle"/>
          <p:cNvSpPr/>
          <p:nvPr/>
        </p:nvSpPr>
        <p:spPr>
          <a:xfrm>
            <a:off x="-203200" y="5609166"/>
            <a:ext cx="12930783" cy="1270002"/>
          </a:xfrm>
          <a:prstGeom prst="rect">
            <a:avLst/>
          </a:prstGeom>
          <a:solidFill>
            <a:srgbClr val="FFFFFF"/>
          </a:solidFill>
          <a:ln w="25400">
            <a:solidFill>
              <a:srgbClr val="FFFFFF"/>
            </a:solidFill>
          </a:ln>
        </p:spPr>
        <p:txBody>
          <a:bodyPr lIns="45718" tIns="45718" rIns="45718" bIns="45718"/>
          <a:lstStyle/>
          <a:p>
            <a:pPr>
              <a:defRPr sz="1800" b="0">
                <a:latin typeface="Calibri"/>
                <a:ea typeface="Calibri"/>
                <a:cs typeface="Calibri"/>
                <a:sym typeface="Calibri"/>
              </a:defRPr>
            </a:pPr>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In a sense, we used this framework as it emerged to guide the open ended enquiries summarised earlier. It was a circular process.   In the process we noticed that the generic titles across the top really do not work. For example, people who focus on one type of achievement are not necessarily attracted by other types of achievement activity."/>
          <p:cNvSpPr txBox="1">
            <a:spLocks noGrp="1"/>
          </p:cNvSpPr>
          <p:nvPr>
            <p:ph type="title" idx="4294967295"/>
          </p:nvPr>
        </p:nvSpPr>
        <p:spPr>
          <a:xfrm>
            <a:off x="1565142" y="928256"/>
            <a:ext cx="9061716" cy="5001488"/>
          </a:xfrm>
          <a:prstGeom prst="rect">
            <a:avLst/>
          </a:prstGeom>
        </p:spPr>
        <p:txBody>
          <a:bodyPr>
            <a:noAutofit/>
          </a:bodyPr>
          <a:lstStyle/>
          <a:p>
            <a:pPr defTabSz="749808">
              <a:defRPr sz="3200"/>
            </a:pPr>
            <a:r>
              <a:rPr lang="en-GB" sz="3600" dirty="0"/>
              <a:t>As mentioned earlier, the number of specific thing people may be strongly motivated to do (</a:t>
            </a:r>
            <a:r>
              <a:rPr lang="en-GB" sz="3600" dirty="0" err="1"/>
              <a:t>ie</a:t>
            </a:r>
            <a:r>
              <a:rPr lang="en-GB" sz="3600" dirty="0"/>
              <a:t> the number of potential entries across the top of the grid) seems to us to be legion while the number of components of competence seems more limited.</a:t>
            </a:r>
            <a:endParaRPr sz="3600" dirty="0"/>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In a sense, we used this framework as it emerged to guide the open ended enquiries summarised earlier. It was a circular process.   In the process we noticed that the generic titles across the top really do not work. For example, people who focus on one type of achievement are not necessarily attracted by other types of achievement activity."/>
          <p:cNvSpPr txBox="1">
            <a:spLocks noGrp="1"/>
          </p:cNvSpPr>
          <p:nvPr>
            <p:ph type="title" idx="4294967295"/>
          </p:nvPr>
        </p:nvSpPr>
        <p:spPr>
          <a:xfrm>
            <a:off x="1565142" y="928256"/>
            <a:ext cx="9061716" cy="5001488"/>
          </a:xfrm>
          <a:prstGeom prst="rect">
            <a:avLst/>
          </a:prstGeom>
        </p:spPr>
        <p:txBody>
          <a:bodyPr>
            <a:noAutofit/>
          </a:bodyPr>
          <a:lstStyle/>
          <a:p>
            <a:pPr defTabSz="749808">
              <a:defRPr sz="3200"/>
            </a:pPr>
            <a:r>
              <a:rPr sz="3600" dirty="0"/>
              <a:t>In a sense, we used this framework</a:t>
            </a:r>
            <a:r>
              <a:rPr lang="en-GB" sz="3600" dirty="0"/>
              <a:t>,</a:t>
            </a:r>
            <a:r>
              <a:rPr sz="3600" dirty="0"/>
              <a:t> as it emerged</a:t>
            </a:r>
            <a:r>
              <a:rPr lang="en-GB" sz="3600" dirty="0"/>
              <a:t>,</a:t>
            </a:r>
            <a:r>
              <a:rPr sz="3600" dirty="0"/>
              <a:t> to guide the open</a:t>
            </a:r>
            <a:r>
              <a:rPr lang="en-GB" sz="3600" dirty="0"/>
              <a:t>-</a:t>
            </a:r>
            <a:r>
              <a:rPr sz="3600" dirty="0"/>
              <a:t>ended enquiries </a:t>
            </a:r>
            <a:r>
              <a:rPr sz="3600" dirty="0" err="1"/>
              <a:t>summarised</a:t>
            </a:r>
            <a:r>
              <a:rPr sz="3600" dirty="0"/>
              <a:t> earlier.</a:t>
            </a:r>
            <a:br>
              <a:rPr lang="en-GB" sz="3600" dirty="0"/>
            </a:br>
            <a:br>
              <a:rPr sz="3600" dirty="0"/>
            </a:br>
            <a:r>
              <a:rPr sz="3600" dirty="0"/>
              <a:t>It was a circular process.</a:t>
            </a:r>
            <a:br>
              <a:rPr sz="3600" dirty="0"/>
            </a:br>
            <a:r>
              <a:rPr sz="3600" dirty="0"/>
              <a:t> </a:t>
            </a:r>
            <a:br>
              <a:rPr sz="3600" dirty="0"/>
            </a:br>
            <a:r>
              <a:rPr sz="3600" dirty="0"/>
              <a:t>In the process we noticed that the generic titles across the top really do not work. For example, people who focus on one type of achievement are not necessarily attracted by other types of achievement activity.</a:t>
            </a:r>
          </a:p>
        </p:txBody>
      </p:sp>
    </p:spTree>
    <p:extLst>
      <p:ext uri="{BB962C8B-B14F-4D97-AF65-F5344CB8AC3E}">
        <p14:creationId xmlns:p14="http://schemas.microsoft.com/office/powerpoint/2010/main" val="3147252421"/>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And we noted things about the kinds of environment which facilitate people’s use of the environment to hone the components of competence they need to pursue them."/>
          <p:cNvSpPr txBox="1">
            <a:spLocks noGrp="1"/>
          </p:cNvSpPr>
          <p:nvPr>
            <p:ph type="title" idx="4294967295"/>
          </p:nvPr>
        </p:nvSpPr>
        <p:spPr>
          <a:xfrm>
            <a:off x="1565142" y="928256"/>
            <a:ext cx="9061716" cy="5001488"/>
          </a:xfrm>
          <a:prstGeom prst="rect">
            <a:avLst/>
          </a:prstGeom>
        </p:spPr>
        <p:txBody>
          <a:bodyPr>
            <a:normAutofit/>
          </a:bodyPr>
          <a:lstStyle/>
          <a:p>
            <a:r>
              <a:rPr dirty="0"/>
              <a:t>And we noted things about the kinds of environment which facilitate people’s use of the environment to hone the components of competence they need to pursue them.</a:t>
            </a:r>
            <a:br>
              <a:rPr lang="en-GB" dirty="0"/>
            </a:br>
            <a:br>
              <a:rPr lang="en-GB" dirty="0"/>
            </a:br>
            <a:r>
              <a:rPr lang="en-GB" dirty="0"/>
              <a:t>But I will not pursue these things here.</a:t>
            </a:r>
            <a:endParaRPr dirty="0"/>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Just notice one thing: all the motivational dispositions listed across the top end in “ing”."/>
          <p:cNvSpPr txBox="1">
            <a:spLocks noGrp="1"/>
          </p:cNvSpPr>
          <p:nvPr>
            <p:ph type="title" idx="4294967295"/>
          </p:nvPr>
        </p:nvSpPr>
        <p:spPr>
          <a:xfrm>
            <a:off x="1375733" y="2304453"/>
            <a:ext cx="9440534" cy="2249093"/>
          </a:xfrm>
          <a:prstGeom prst="rect">
            <a:avLst/>
          </a:prstGeom>
        </p:spPr>
        <p:txBody>
          <a:bodyPr>
            <a:normAutofit fontScale="90000"/>
          </a:bodyPr>
          <a:lstStyle/>
          <a:p>
            <a:r>
              <a:rPr lang="en-GB" dirty="0"/>
              <a:t>But I would like to draw your attention to one more </a:t>
            </a:r>
            <a:r>
              <a:rPr dirty="0"/>
              <a:t>thing:</a:t>
            </a:r>
            <a:br>
              <a:rPr lang="en-GB" dirty="0"/>
            </a:br>
            <a:r>
              <a:rPr dirty="0"/>
              <a:t> all the motivational dispositions listed across the top end in “</a:t>
            </a:r>
            <a:r>
              <a:rPr dirty="0" err="1"/>
              <a:t>ing</a:t>
            </a:r>
            <a:r>
              <a:rPr dirty="0"/>
              <a:t>”.</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he problem now is first to refine this list of possible motivational dispositions.  Factor analysis is not going to help us because the dispositions are idiosyncratic."/>
          <p:cNvSpPr txBox="1">
            <a:spLocks noGrp="1"/>
          </p:cNvSpPr>
          <p:nvPr>
            <p:ph type="title" idx="4294967295"/>
          </p:nvPr>
        </p:nvSpPr>
        <p:spPr>
          <a:xfrm>
            <a:off x="1313952" y="1206235"/>
            <a:ext cx="9564096" cy="4445530"/>
          </a:xfrm>
          <a:prstGeom prst="rect">
            <a:avLst/>
          </a:prstGeom>
        </p:spPr>
        <p:txBody>
          <a:bodyPr>
            <a:normAutofit/>
          </a:bodyPr>
          <a:lstStyle/>
          <a:p>
            <a:r>
              <a:t>The problem now is first to refine this list of possible motivational dispositions.</a:t>
            </a:r>
            <a:br/>
            <a:br/>
            <a:r>
              <a:t>Factor analysis is not going to help us because the dispositions are idiosyncratic.</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What we need is something like Linnaeus’s framework for classifying species or the periodic table used to arrange chemical elements in a meaningful way.…"/>
          <p:cNvSpPr txBox="1">
            <a:spLocks noGrp="1"/>
          </p:cNvSpPr>
          <p:nvPr>
            <p:ph type="title" idx="4294967295"/>
          </p:nvPr>
        </p:nvSpPr>
        <p:spPr>
          <a:xfrm>
            <a:off x="1294274" y="1026681"/>
            <a:ext cx="9603452" cy="4804638"/>
          </a:xfrm>
          <a:prstGeom prst="rect">
            <a:avLst/>
          </a:prstGeom>
        </p:spPr>
        <p:txBody>
          <a:bodyPr>
            <a:normAutofit/>
          </a:bodyPr>
          <a:lstStyle/>
          <a:p>
            <a:pPr defTabSz="868680">
              <a:defRPr sz="4100"/>
            </a:pPr>
            <a:r>
              <a:rPr dirty="0"/>
              <a:t>What we need is something like Linnaeus’s framework for classifying species or the periodic table used to arrange chemical elements in a meaningful way.</a:t>
            </a:r>
          </a:p>
          <a:p>
            <a:pPr defTabSz="868680">
              <a:defRPr sz="4100"/>
            </a:pPr>
            <a:br>
              <a:rPr dirty="0"/>
            </a:br>
            <a:endParaRPr dirty="0"/>
          </a:p>
        </p:txBody>
      </p:sp>
    </p:spTree>
    <p:extLst>
      <p:ext uri="{BB962C8B-B14F-4D97-AF65-F5344CB8AC3E}">
        <p14:creationId xmlns:p14="http://schemas.microsoft.com/office/powerpoint/2010/main" val="2579646785"/>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What we need is something like Linnaeus’s framework for classifying species or the periodic table used to arrange chemical elements in a meaningful way.…"/>
          <p:cNvSpPr txBox="1">
            <a:spLocks noGrp="1"/>
          </p:cNvSpPr>
          <p:nvPr>
            <p:ph type="title" idx="4294967295"/>
          </p:nvPr>
        </p:nvSpPr>
        <p:spPr>
          <a:xfrm>
            <a:off x="1294274" y="1026681"/>
            <a:ext cx="9603452" cy="4804638"/>
          </a:xfrm>
          <a:prstGeom prst="rect">
            <a:avLst/>
          </a:prstGeom>
        </p:spPr>
        <p:txBody>
          <a:bodyPr>
            <a:normAutofit/>
          </a:bodyPr>
          <a:lstStyle/>
          <a:p>
            <a:pPr defTabSz="868680">
              <a:defRPr sz="4100"/>
            </a:pPr>
            <a:r>
              <a:rPr dirty="0"/>
              <a:t>And then we need to refine the list of components of competence down the side.</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o illustrate the difficulty of moving forward I should tell you what happened when Lyle Spencer set out to publish a book which would do this.  Perhaps Rene and his colleagues – or one of you – will take up the challenge."/>
          <p:cNvSpPr txBox="1">
            <a:spLocks noGrp="1"/>
          </p:cNvSpPr>
          <p:nvPr>
            <p:ph type="title" idx="4294967295"/>
          </p:nvPr>
        </p:nvSpPr>
        <p:spPr>
          <a:xfrm>
            <a:off x="1659498" y="906097"/>
            <a:ext cx="9360697" cy="5045806"/>
          </a:xfrm>
          <a:prstGeom prst="rect">
            <a:avLst/>
          </a:prstGeom>
        </p:spPr>
        <p:txBody>
          <a:bodyPr>
            <a:normAutofit/>
          </a:bodyPr>
          <a:lstStyle/>
          <a:p>
            <a:r>
              <a:rPr dirty="0"/>
              <a:t>To illustrate the difficulty of moving forward I should tell you </a:t>
            </a:r>
            <a:r>
              <a:rPr lang="en-GB" dirty="0"/>
              <a:t>(</a:t>
            </a:r>
            <a:r>
              <a:rPr lang="en-GB" i="1" dirty="0"/>
              <a:t>ad. lib.</a:t>
            </a:r>
            <a:r>
              <a:rPr lang="en-GB" dirty="0"/>
              <a:t> only) </a:t>
            </a:r>
            <a:r>
              <a:rPr dirty="0"/>
              <a:t>what happened when Lyle Spencer set out to publish a book which would do this.</a:t>
            </a:r>
            <a:br>
              <a:rPr dirty="0"/>
            </a:br>
            <a:br>
              <a:rPr dirty="0"/>
            </a:br>
            <a:endParaRPr dirty="0"/>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o illustrate the difficulty of moving forward I should tell you what happened when Lyle Spencer set out to publish a book which would do this.  Perhaps Rene and his colleagues – or one of you – will take up the challenge."/>
          <p:cNvSpPr txBox="1">
            <a:spLocks noGrp="1"/>
          </p:cNvSpPr>
          <p:nvPr>
            <p:ph type="title" idx="4294967295"/>
          </p:nvPr>
        </p:nvSpPr>
        <p:spPr>
          <a:xfrm>
            <a:off x="1659498" y="906097"/>
            <a:ext cx="9360697" cy="5045806"/>
          </a:xfrm>
          <a:prstGeom prst="rect">
            <a:avLst/>
          </a:prstGeom>
        </p:spPr>
        <p:txBody>
          <a:bodyPr>
            <a:normAutofit/>
          </a:bodyPr>
          <a:lstStyle/>
          <a:p>
            <a:r>
              <a:rPr lang="en-GB" dirty="0"/>
              <a:t>But p</a:t>
            </a:r>
            <a:r>
              <a:rPr dirty="0" err="1"/>
              <a:t>erhaps</a:t>
            </a:r>
            <a:r>
              <a:rPr dirty="0"/>
              <a:t> Rene and his colleagues – or one of you – will take up the challenge.</a:t>
            </a:r>
          </a:p>
        </p:txBody>
      </p:sp>
    </p:spTree>
    <p:extLst>
      <p:ext uri="{BB962C8B-B14F-4D97-AF65-F5344CB8AC3E}">
        <p14:creationId xmlns:p14="http://schemas.microsoft.com/office/powerpoint/2010/main" val="32909774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Note that) the test-retest reliability of many items is in the .70s (although it is considerably lower for many others). Reasonably high reliability is thus achievable for even single items."/>
          <p:cNvSpPr txBox="1"/>
          <p:nvPr/>
        </p:nvSpPr>
        <p:spPr>
          <a:xfrm>
            <a:off x="729529" y="1521673"/>
            <a:ext cx="10732942" cy="374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pPr algn="l"/>
            <a:r>
              <a:rPr dirty="0"/>
              <a:t>(Note that) the test-retest reliability of many items is in the .70s (although it is considerably lower for many others). </a:t>
            </a:r>
            <a:endParaRPr lang="en-GB" dirty="0"/>
          </a:p>
          <a:p>
            <a:pPr algn="l"/>
            <a:endParaRPr lang="en-GB" dirty="0"/>
          </a:p>
          <a:p>
            <a:pPr algn="l"/>
            <a:r>
              <a:rPr dirty="0"/>
              <a:t>Reasonably high reliability is thus achievable for even single items.</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o illustrate the difficulty of moving forward I should tell you what happened when Lyle Spencer set out to publish a book which would do this.  Perhaps Rene and his colleagues – or one of you – will take up the challenge."/>
          <p:cNvSpPr txBox="1">
            <a:spLocks noGrp="1"/>
          </p:cNvSpPr>
          <p:nvPr>
            <p:ph type="title" idx="4294967295"/>
          </p:nvPr>
        </p:nvSpPr>
        <p:spPr>
          <a:xfrm>
            <a:off x="157163" y="0"/>
            <a:ext cx="11787187" cy="6672263"/>
          </a:xfrm>
          <a:prstGeom prst="rect">
            <a:avLst/>
          </a:prstGeom>
        </p:spPr>
        <p:txBody>
          <a:bodyPr>
            <a:noAutofit/>
          </a:bodyPr>
          <a:lstStyle/>
          <a:p>
            <a:pPr algn="l"/>
            <a:r>
              <a:rPr lang="en-US" sz="2400" dirty="0"/>
              <a:t>Raven Seminar Prague</a:t>
            </a:r>
            <a:br>
              <a:rPr lang="en-GB" sz="2400" dirty="0"/>
            </a:br>
            <a:r>
              <a:rPr lang="en-US" sz="2400" dirty="0"/>
              <a:t> </a:t>
            </a:r>
            <a:br>
              <a:rPr lang="en-GB" sz="2400" dirty="0"/>
            </a:br>
            <a:r>
              <a:rPr lang="en-US" sz="2400" dirty="0"/>
              <a:t>Background material</a:t>
            </a:r>
            <a:br>
              <a:rPr lang="en-GB" sz="2400" dirty="0"/>
            </a:br>
            <a:r>
              <a:rPr lang="en-US" sz="2400" dirty="0"/>
              <a:t> Version date: 13 January 2020</a:t>
            </a:r>
            <a:br>
              <a:rPr lang="en-GB" sz="2400" dirty="0"/>
            </a:br>
            <a:br>
              <a:rPr lang="en-GB" sz="2400" dirty="0"/>
            </a:br>
            <a:r>
              <a:rPr lang="en-US" sz="2400" dirty="0"/>
              <a:t>Atkinson J. W. (1958). (Ed.). </a:t>
            </a:r>
            <a:r>
              <a:rPr lang="en-US" sz="2400" i="1" dirty="0"/>
              <a:t>Motives in Fantasy, Action and Society</a:t>
            </a:r>
            <a:r>
              <a:rPr lang="en-US" sz="2400" dirty="0"/>
              <a:t>. New York: Van </a:t>
            </a:r>
            <a:r>
              <a:rPr lang="en-US" sz="2400" dirty="0" err="1"/>
              <a:t>Nostrand</a:t>
            </a:r>
            <a:r>
              <a:rPr lang="en-US" sz="2400" dirty="0"/>
              <a:t>.</a:t>
            </a:r>
            <a:br>
              <a:rPr lang="en-GB" sz="2400" dirty="0"/>
            </a:br>
            <a:r>
              <a:rPr lang="en-US" sz="2400" dirty="0"/>
              <a:t>Bouchard, T.J. et al (1996) Genes, Drives, Environment, and Experience: EPD Theory Revised. Chapter 1 (pages 5 – 43) in </a:t>
            </a:r>
            <a:r>
              <a:rPr lang="en-US" sz="2400" dirty="0" err="1"/>
              <a:t>Benbow</a:t>
            </a:r>
            <a:r>
              <a:rPr lang="en-US" sz="2400" dirty="0"/>
              <a:t>, C.P. </a:t>
            </a:r>
            <a:r>
              <a:rPr lang="en-US" sz="2400" i="1" dirty="0"/>
              <a:t>et al Intellectual Talent: Psychometric and Social Issues. </a:t>
            </a:r>
            <a:r>
              <a:rPr lang="en-US" sz="2400" dirty="0"/>
              <a:t>Baltimore, John Hopkins Press. Eudora Attach: </a:t>
            </a:r>
            <a:r>
              <a:rPr lang="en-US" sz="2400" dirty="0" err="1"/>
              <a:t>EPDTom</a:t>
            </a:r>
            <a:r>
              <a:rPr lang="en-US" sz="2400" dirty="0"/>
              <a:t> Chap.pdf.</a:t>
            </a:r>
            <a:br>
              <a:rPr lang="en-GB" sz="2400" dirty="0"/>
            </a:br>
            <a:r>
              <a:rPr lang="en-US" sz="2400" dirty="0"/>
              <a:t>Bouchard, T.J. (2015) Experience Producing Drive Theory: Personality “Writ Large”. </a:t>
            </a:r>
            <a:r>
              <a:rPr lang="en-US" sz="2400" i="1" dirty="0"/>
              <a:t>Personality and Individual Differences</a:t>
            </a:r>
            <a:r>
              <a:rPr lang="en-US" sz="2400" dirty="0"/>
              <a:t> 90 :302-314 DOI: </a:t>
            </a:r>
            <a:r>
              <a:rPr lang="en-US" sz="2400" u="sng" dirty="0">
                <a:hlinkClick r:id="rId2"/>
              </a:rPr>
              <a:t>10.1016/j.paid.2015.11.007</a:t>
            </a:r>
            <a:r>
              <a:rPr lang="en-US" sz="2400" dirty="0"/>
              <a:t>.  </a:t>
            </a:r>
            <a:r>
              <a:rPr lang="en-US" sz="2400" u="sng" dirty="0">
                <a:hlinkClick r:id="rId3"/>
              </a:rPr>
              <a:t>https://sci-hub.si/10.1016/j.paid.2015.11.007</a:t>
            </a:r>
            <a:br>
              <a:rPr lang="en-GB" sz="2400" dirty="0"/>
            </a:br>
            <a:r>
              <a:rPr lang="en-US" sz="2400" dirty="0"/>
              <a:t>Flanagan, J. C. (1954). The critical incident technique. </a:t>
            </a:r>
            <a:r>
              <a:rPr lang="en-US" sz="2400" i="1" dirty="0"/>
              <a:t>Psychological Bulletin, 51</a:t>
            </a:r>
            <a:r>
              <a:rPr lang="en-US" sz="2400" dirty="0"/>
              <a:t>, 327-358.</a:t>
            </a:r>
            <a:br>
              <a:rPr lang="en-GB" sz="2400" dirty="0"/>
            </a:br>
            <a:r>
              <a:rPr lang="en-US" sz="2400" dirty="0"/>
              <a:t>Harris, J. R. (2006). </a:t>
            </a:r>
            <a:r>
              <a:rPr lang="en-US" sz="2400" i="1" dirty="0"/>
              <a:t>No Two Alike: Human Nature and Human Individuality. </a:t>
            </a:r>
            <a:r>
              <a:rPr lang="en-US" sz="2400" dirty="0"/>
              <a:t>New York: W. W. Norton.</a:t>
            </a:r>
            <a:br>
              <a:rPr lang="en-GB" sz="2400" dirty="0"/>
            </a:br>
            <a:r>
              <a:rPr lang="en-US" sz="2400" dirty="0"/>
              <a:t>Hayes, K.J.(1962) Genes, Drives, and Intellect. </a:t>
            </a:r>
            <a:r>
              <a:rPr lang="en-US" sz="2400" i="1" dirty="0"/>
              <a:t>Psychological Reports </a:t>
            </a:r>
            <a:r>
              <a:rPr lang="en-US" sz="2400" dirty="0"/>
              <a:t>10 299-342.  </a:t>
            </a:r>
            <a:r>
              <a:rPr lang="en-US" sz="2400" u="sng" dirty="0">
                <a:hlinkClick r:id="rId4"/>
              </a:rPr>
              <a:t>https://www.gwern.net/docs/iq/1962-hayes.pdf</a:t>
            </a:r>
            <a:endParaRPr lang="en-GB" sz="2400" dirty="0"/>
          </a:p>
        </p:txBody>
      </p:sp>
    </p:spTree>
    <p:extLst>
      <p:ext uri="{BB962C8B-B14F-4D97-AF65-F5344CB8AC3E}">
        <p14:creationId xmlns:p14="http://schemas.microsoft.com/office/powerpoint/2010/main" val="2798504235"/>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o illustrate the difficulty of moving forward I should tell you what happened when Lyle Spencer set out to publish a book which would do this.  Perhaps Rene and his colleagues – or one of you – will take up the challenge."/>
          <p:cNvSpPr txBox="1">
            <a:spLocks noGrp="1"/>
          </p:cNvSpPr>
          <p:nvPr>
            <p:ph type="title" idx="4294967295"/>
          </p:nvPr>
        </p:nvSpPr>
        <p:spPr>
          <a:xfrm>
            <a:off x="157163" y="0"/>
            <a:ext cx="11787187" cy="6672263"/>
          </a:xfrm>
          <a:prstGeom prst="rect">
            <a:avLst/>
          </a:prstGeom>
        </p:spPr>
        <p:txBody>
          <a:bodyPr>
            <a:noAutofit/>
          </a:bodyPr>
          <a:lstStyle/>
          <a:p>
            <a:pPr algn="l"/>
            <a:r>
              <a:rPr lang="en-US" sz="1800" dirty="0"/>
              <a:t>Johnson, W. (2010). Extending and testing Tom Bouchard’s Experience Producing Drive Theory. </a:t>
            </a:r>
            <a:r>
              <a:rPr lang="en-US" sz="1800" i="1" dirty="0"/>
              <a:t>Personality and Individual Differences. </a:t>
            </a:r>
            <a:r>
              <a:rPr lang="en-US" sz="1800" dirty="0"/>
              <a:t>49, 296-3011.  </a:t>
            </a:r>
            <a:br>
              <a:rPr lang="en-US" sz="1800" dirty="0"/>
            </a:br>
            <a:r>
              <a:rPr lang="en-US" sz="1800" u="sng" dirty="0">
                <a:hlinkClick r:id="rId2"/>
              </a:rPr>
              <a:t>https://sci-hub.si/10.1016/j.paid.2009.11.022</a:t>
            </a:r>
            <a:br>
              <a:rPr lang="en-GB" sz="1800" dirty="0"/>
            </a:br>
            <a:r>
              <a:rPr lang="en-GB" sz="1800" dirty="0" err="1"/>
              <a:t>Kazdin</a:t>
            </a:r>
            <a:r>
              <a:rPr lang="en-GB" sz="1800" dirty="0"/>
              <a:t>, A. E. (2006). Arbitrary metrics: Implications for identifying evidence-based treatments. </a:t>
            </a:r>
            <a:r>
              <a:rPr lang="en-GB" sz="1800" i="1" dirty="0"/>
              <a:t>American Psychologist, 61, </a:t>
            </a:r>
            <a:r>
              <a:rPr lang="en-GB" sz="1800" dirty="0"/>
              <a:t>42-49.  </a:t>
            </a:r>
            <a:br>
              <a:rPr lang="en-GB" sz="1800" dirty="0"/>
            </a:br>
            <a:r>
              <a:rPr lang="en-US" sz="1800" u="sng" dirty="0">
                <a:hlinkClick r:id="rId3"/>
              </a:rPr>
              <a:t>https://psycnet.apa.org/record/2006-00920-004</a:t>
            </a:r>
            <a:br>
              <a:rPr lang="en-GB" sz="1800" dirty="0"/>
            </a:br>
            <a:r>
              <a:rPr lang="en-US" sz="1800" dirty="0"/>
              <a:t>McClelland, D. C., Atkinson, J. W., Clark, R. A., &amp; Lowell, E. L. (1958). A scoring manual for the achievement motive; R. W. </a:t>
            </a:r>
            <a:r>
              <a:rPr lang="en-US" sz="1800" dirty="0" err="1"/>
              <a:t>Heynes</a:t>
            </a:r>
            <a:r>
              <a:rPr lang="en-US" sz="1800" dirty="0"/>
              <a:t>, J. </a:t>
            </a:r>
            <a:r>
              <a:rPr lang="en-US" sz="1800" dirty="0" err="1"/>
              <a:t>Veroff</a:t>
            </a:r>
            <a:r>
              <a:rPr lang="en-US" sz="1800" dirty="0"/>
              <a:t>, &amp; J. W. Atkinson, A scoring manual for the affiliation motive; J. </a:t>
            </a:r>
            <a:r>
              <a:rPr lang="en-US" sz="1800" dirty="0" err="1"/>
              <a:t>Veroff</a:t>
            </a:r>
            <a:r>
              <a:rPr lang="en-US" sz="1800" dirty="0"/>
              <a:t>, A scoring manual for the power motive. Respectively, Chapters 12, 13 and 14 in J. W. Atkinson (Ed.), </a:t>
            </a:r>
            <a:r>
              <a:rPr lang="en-US" sz="1800" i="1" dirty="0"/>
              <a:t>Motives in Fantasy, Action and Society</a:t>
            </a:r>
            <a:r>
              <a:rPr lang="en-US" sz="1800" dirty="0"/>
              <a:t>. New York: Van </a:t>
            </a:r>
            <a:r>
              <a:rPr lang="en-US" sz="1800" dirty="0" err="1"/>
              <a:t>Nostrand</a:t>
            </a:r>
            <a:r>
              <a:rPr lang="en-US" sz="1800" dirty="0"/>
              <a:t>.</a:t>
            </a:r>
            <a:br>
              <a:rPr lang="en-GB" sz="1800" dirty="0"/>
            </a:br>
            <a:r>
              <a:rPr lang="en-US" sz="1800" dirty="0"/>
              <a:t>McClelland, D. C. (1978). </a:t>
            </a:r>
            <a:r>
              <a:rPr lang="en-US" sz="1800" i="1" dirty="0"/>
              <a:t>Guide to Behavioral Event Interviewing</a:t>
            </a:r>
            <a:r>
              <a:rPr lang="en-US" sz="1800" dirty="0"/>
              <a:t>. Boston: </a:t>
            </a:r>
            <a:r>
              <a:rPr lang="en-US" sz="1800" dirty="0" err="1"/>
              <a:t>McBer</a:t>
            </a:r>
            <a:r>
              <a:rPr lang="en-US" sz="1800" dirty="0"/>
              <a:t>.</a:t>
            </a:r>
            <a:br>
              <a:rPr lang="en-GB" sz="1800" dirty="0"/>
            </a:br>
            <a:r>
              <a:rPr lang="en-US" sz="1800" dirty="0"/>
              <a:t>Murray, H. A. (1938). </a:t>
            </a:r>
            <a:r>
              <a:rPr lang="en-US" sz="1800" i="1" dirty="0"/>
              <a:t>Explorations in Personality</a:t>
            </a:r>
            <a:r>
              <a:rPr lang="en-US" sz="1800" dirty="0"/>
              <a:t>. New York: OUP.</a:t>
            </a:r>
            <a:br>
              <a:rPr lang="en-GB" sz="1800" dirty="0"/>
            </a:br>
            <a:r>
              <a:rPr lang="en-US" sz="1800" dirty="0"/>
              <a:t>McCrae, R.R. &amp; </a:t>
            </a:r>
            <a:r>
              <a:rPr lang="en-US" sz="1800" dirty="0" err="1"/>
              <a:t>Mottus</a:t>
            </a:r>
            <a:r>
              <a:rPr lang="en-US" sz="1800" dirty="0"/>
              <a:t>, R. (2019) What Personality Scales Measure: A New Psychometrics and Its Implications for Theory and Assessment. </a:t>
            </a:r>
            <a:r>
              <a:rPr lang="en-US" sz="1800" i="1" dirty="0"/>
              <a:t>Current Directions in Psychological Science</a:t>
            </a:r>
            <a:r>
              <a:rPr lang="en-US" sz="1800" dirty="0"/>
              <a:t>,  28, 415–420.  </a:t>
            </a:r>
            <a:br>
              <a:rPr lang="en-US" sz="1800" dirty="0"/>
            </a:br>
            <a:r>
              <a:rPr lang="en-US" sz="1800" u="sng" dirty="0">
                <a:hlinkClick r:id="rId4"/>
              </a:rPr>
              <a:t>https://sci-hub.tw/10.1177/0963721419849559</a:t>
            </a:r>
            <a:br>
              <a:rPr lang="en-GB" sz="1800" dirty="0"/>
            </a:br>
            <a:r>
              <a:rPr lang="en-US" sz="1800" dirty="0"/>
              <a:t>Michael Pierce. A Critique of the Big Five  </a:t>
            </a:r>
            <a:br>
              <a:rPr lang="en-US" sz="1800" dirty="0"/>
            </a:br>
            <a:r>
              <a:rPr lang="en-US" sz="1800" u="sng" dirty="0">
                <a:hlinkClick r:id="rId5"/>
              </a:rPr>
              <a:t>https://www.youtube.com/watch?v=ohi6cOZ3dmU</a:t>
            </a:r>
            <a:r>
              <a:rPr lang="en-US" sz="1800" dirty="0"/>
              <a:t> </a:t>
            </a:r>
            <a:r>
              <a:rPr lang="en-US" sz="1800" u="sng" dirty="0">
                <a:hlinkClick r:id="rId6"/>
              </a:rPr>
              <a:t>https://www.youtube.com/watch?v=4ixxDzuzFJ4  </a:t>
            </a:r>
            <a:r>
              <a:rPr lang="en-US" sz="1800" u="sng" dirty="0">
                <a:hlinkClick r:id="rId7"/>
              </a:rPr>
              <a:t>https://www.youtube.com/watch?v=3dgu0UPmaqQ</a:t>
            </a:r>
            <a:br>
              <a:rPr lang="en-GB" sz="1800" dirty="0"/>
            </a:br>
            <a:r>
              <a:rPr lang="en-US" sz="1800" dirty="0" err="1"/>
              <a:t>Mõttus</a:t>
            </a:r>
            <a:r>
              <a:rPr lang="en-US" sz="1800" dirty="0"/>
              <a:t>, R., &amp; </a:t>
            </a:r>
            <a:r>
              <a:rPr lang="en-US" sz="1800" dirty="0" err="1"/>
              <a:t>Rozgonjuk</a:t>
            </a:r>
            <a:r>
              <a:rPr lang="en-US" sz="1800" dirty="0"/>
              <a:t>, D. (2019, December 2). Development Is in the Details: Age Differences in the Big Five Domains, Facets, and Nuances. </a:t>
            </a:r>
            <a:r>
              <a:rPr lang="en-US" sz="1800" i="1" dirty="0"/>
              <a:t>Journal of Personality and Social Psychology</a:t>
            </a:r>
            <a:r>
              <a:rPr lang="en-US" sz="1800" dirty="0"/>
              <a:t>. Advance online publication. http://dx.doi.org/10.1037/pspp0000276</a:t>
            </a:r>
            <a:r>
              <a:rPr lang="en-US" sz="1800" i="1" dirty="0"/>
              <a:t> </a:t>
            </a:r>
            <a:r>
              <a:rPr lang="en-US" sz="1800" dirty="0"/>
              <a:t>(Eudora Attach: PreprintR.pdf; </a:t>
            </a:r>
            <a:r>
              <a:rPr lang="en-US" sz="1800" dirty="0" err="1"/>
              <a:t>Mottus</a:t>
            </a:r>
            <a:r>
              <a:rPr lang="en-US" sz="1800" dirty="0"/>
              <a:t> </a:t>
            </a:r>
            <a:r>
              <a:rPr lang="en-US" sz="1800" dirty="0" err="1"/>
              <a:t>Rozgonjuk</a:t>
            </a:r>
            <a:r>
              <a:rPr lang="en-US" sz="1800" dirty="0"/>
              <a:t> Age Differences …pdf).</a:t>
            </a:r>
            <a:br>
              <a:rPr lang="en-GB" sz="1800" dirty="0"/>
            </a:br>
            <a:r>
              <a:rPr lang="en-US" sz="1800" dirty="0" err="1"/>
              <a:t>Mõttus</a:t>
            </a:r>
            <a:r>
              <a:rPr lang="en-US" sz="1800" dirty="0"/>
              <a:t>, R., </a:t>
            </a:r>
            <a:r>
              <a:rPr lang="en-US" sz="1800" dirty="0" err="1"/>
              <a:t>Sinick</a:t>
            </a:r>
            <a:r>
              <a:rPr lang="en-US" sz="1800" dirty="0"/>
              <a:t>, J., </a:t>
            </a:r>
            <a:r>
              <a:rPr lang="en-US" sz="1800" dirty="0" err="1"/>
              <a:t>Terracciano</a:t>
            </a:r>
            <a:r>
              <a:rPr lang="en-US" sz="1800" dirty="0"/>
              <a:t>, A., </a:t>
            </a:r>
            <a:r>
              <a:rPr lang="en-US" sz="1800" dirty="0" err="1"/>
              <a:t>Hřebíčková</a:t>
            </a:r>
            <a:r>
              <a:rPr lang="en-US" sz="1800" dirty="0"/>
              <a:t>, M., </a:t>
            </a:r>
            <a:r>
              <a:rPr lang="en-US" sz="1800" dirty="0" err="1"/>
              <a:t>Kandler</a:t>
            </a:r>
            <a:r>
              <a:rPr lang="en-US" sz="1800" dirty="0"/>
              <a:t>, C., Ando, J., Mortensen, E. L., </a:t>
            </a:r>
            <a:r>
              <a:rPr lang="en-US" sz="1800" dirty="0" err="1"/>
              <a:t>Colodro</a:t>
            </a:r>
            <a:r>
              <a:rPr lang="en-US" sz="1800" dirty="0"/>
              <a:t>-Conde, L., &amp; Jang, K. L. (2018). Personality Characteristics Below Facets: A Replication and Meta-Analysis of Cross-Rater Agreement, Rank-Order Stability, Heritability, and Utility of Personality Nuances. </a:t>
            </a:r>
            <a:r>
              <a:rPr lang="en-US" sz="1800" i="1" dirty="0"/>
              <a:t>Journal of Personality and Social Psychology</a:t>
            </a:r>
            <a:r>
              <a:rPr lang="en-US" sz="1800" dirty="0"/>
              <a:t>.  </a:t>
            </a:r>
            <a:r>
              <a:rPr lang="en-US" sz="1800" u="sng" dirty="0">
                <a:hlinkClick r:id="rId8"/>
              </a:rPr>
              <a:t>http://dx.doi.org/10.1037/pspp0000202</a:t>
            </a:r>
            <a:r>
              <a:rPr lang="en-US" sz="1800" u="sng" dirty="0"/>
              <a:t> </a:t>
            </a:r>
            <a:r>
              <a:rPr lang="en-US" sz="1800" u="sng" dirty="0">
                <a:hlinkClick r:id="rId9"/>
              </a:rPr>
              <a:t>https://sci-hub.si/10.2307/1129703</a:t>
            </a:r>
            <a:endParaRPr lang="en-GB" sz="1800" dirty="0"/>
          </a:p>
        </p:txBody>
      </p:sp>
    </p:spTree>
    <p:extLst>
      <p:ext uri="{BB962C8B-B14F-4D97-AF65-F5344CB8AC3E}">
        <p14:creationId xmlns:p14="http://schemas.microsoft.com/office/powerpoint/2010/main" val="1220709671"/>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idx="4294967295"/>
          </p:nvPr>
        </p:nvSpPr>
        <p:spPr bwMode="auto">
          <a:xfrm>
            <a:off x="49967" y="-62745"/>
            <a:ext cx="1188220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tabLst>
                <a:tab pos="6400800" algn="l"/>
              </a:tabLst>
              <a:defRPr>
                <a:solidFill>
                  <a:schemeClr val="tx1"/>
                </a:solidFill>
                <a:latin typeface="Arial" panose="020B0604020202020204" pitchFamily="34" charset="0"/>
              </a:defRPr>
            </a:lvl1pPr>
            <a:lvl2pPr marL="457200" eaLnBrk="0" fontAlgn="base">
              <a:spcBef>
                <a:spcPct val="0"/>
              </a:spcBef>
              <a:spcAft>
                <a:spcPct val="0"/>
              </a:spcAft>
              <a:tabLst>
                <a:tab pos="6400800" algn="l"/>
              </a:tabLst>
              <a:defRPr>
                <a:solidFill>
                  <a:schemeClr val="tx1"/>
                </a:solidFill>
                <a:latin typeface="Arial" panose="020B0604020202020204" pitchFamily="34" charset="0"/>
              </a:defRPr>
            </a:lvl2pPr>
            <a:lvl3pPr marL="914400" eaLnBrk="0" fontAlgn="base">
              <a:spcBef>
                <a:spcPct val="0"/>
              </a:spcBef>
              <a:spcAft>
                <a:spcPct val="0"/>
              </a:spcAft>
              <a:tabLst>
                <a:tab pos="6400800" algn="l"/>
              </a:tabLst>
              <a:defRPr>
                <a:solidFill>
                  <a:schemeClr val="tx1"/>
                </a:solidFill>
                <a:latin typeface="Arial" panose="020B0604020202020204" pitchFamily="34" charset="0"/>
              </a:defRPr>
            </a:lvl3pPr>
            <a:lvl4pPr marL="1371600" eaLnBrk="0" fontAlgn="base">
              <a:spcBef>
                <a:spcPct val="0"/>
              </a:spcBef>
              <a:spcAft>
                <a:spcPct val="0"/>
              </a:spcAft>
              <a:tabLst>
                <a:tab pos="6400800" algn="l"/>
              </a:tabLst>
              <a:defRPr>
                <a:solidFill>
                  <a:schemeClr val="tx1"/>
                </a:solidFill>
                <a:latin typeface="Arial" panose="020B0604020202020204" pitchFamily="34" charset="0"/>
              </a:defRPr>
            </a:lvl4pPr>
            <a:lvl5pPr marL="1828800" eaLnBrk="0" fontAlgn="base">
              <a:spcBef>
                <a:spcPct val="0"/>
              </a:spcBef>
              <a:spcAft>
                <a:spcPct val="0"/>
              </a:spcAft>
              <a:tabLst>
                <a:tab pos="6400800" algn="l"/>
              </a:tabLst>
              <a:defRPr>
                <a:solidFill>
                  <a:schemeClr val="tx1"/>
                </a:solidFill>
                <a:latin typeface="Arial" panose="020B0604020202020204" pitchFamily="34" charset="0"/>
              </a:defRPr>
            </a:lvl5pPr>
            <a:lvl6pPr marL="2286000" eaLnBrk="0" fontAlgn="base">
              <a:spcBef>
                <a:spcPct val="0"/>
              </a:spcBef>
              <a:spcAft>
                <a:spcPct val="0"/>
              </a:spcAft>
              <a:tabLst>
                <a:tab pos="6400800" algn="l"/>
              </a:tabLst>
              <a:defRPr>
                <a:solidFill>
                  <a:schemeClr val="tx1"/>
                </a:solidFill>
                <a:latin typeface="Arial" panose="020B0604020202020204" pitchFamily="34" charset="0"/>
              </a:defRPr>
            </a:lvl6pPr>
            <a:lvl7pPr marL="2743200" eaLnBrk="0" fontAlgn="base">
              <a:spcBef>
                <a:spcPct val="0"/>
              </a:spcBef>
              <a:spcAft>
                <a:spcPct val="0"/>
              </a:spcAft>
              <a:tabLst>
                <a:tab pos="6400800" algn="l"/>
              </a:tabLst>
              <a:defRPr>
                <a:solidFill>
                  <a:schemeClr val="tx1"/>
                </a:solidFill>
                <a:latin typeface="Arial" panose="020B0604020202020204" pitchFamily="34" charset="0"/>
              </a:defRPr>
            </a:lvl7pPr>
            <a:lvl8pPr marL="3200400" eaLnBrk="0" fontAlgn="base">
              <a:spcBef>
                <a:spcPct val="0"/>
              </a:spcBef>
              <a:spcAft>
                <a:spcPct val="0"/>
              </a:spcAft>
              <a:tabLst>
                <a:tab pos="6400800" algn="l"/>
              </a:tabLst>
              <a:defRPr>
                <a:solidFill>
                  <a:schemeClr val="tx1"/>
                </a:solidFill>
                <a:latin typeface="Arial" panose="020B0604020202020204" pitchFamily="34" charset="0"/>
              </a:defRPr>
            </a:lvl8pPr>
            <a:lvl9pPr marL="3657600" eaLnBrk="0" fontAlgn="base">
              <a:spcBef>
                <a:spcPct val="0"/>
              </a:spcBef>
              <a:spcAft>
                <a:spcPct val="0"/>
              </a:spcAft>
              <a:tabLst>
                <a:tab pos="64008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Plomin</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R. (2018). </a:t>
            </a:r>
            <a:r>
              <a:rPr kumimoji="0" lang="en-US" altLang="en-US" sz="160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Blueprint: How DNA Makes Us Who We Are. </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London, UK: Allen Lane.</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Raven, J. (1980).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Parents, Teachers and Children: An Evaluation of an Educational Home Visiting </a:t>
            </a:r>
            <a:r>
              <a:rPr kumimoji="0" lang="en-US" altLang="en-US" sz="160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Programme</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Edinburgh: Scottish Council for Research in Education.</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Raven, J. (1994).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Managing Education for Effective Schooling: The Most Important Problem Is to Come to Terms with Values</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Unionville, New York: Trillium Press.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2"/>
              </a:rPr>
              <a:t>www.rfwp.com</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Edinburgh, Scotland: Competency Motivation Project, 30, Great King Street, Edinburgh EH3 6QH.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3"/>
              </a:rPr>
              <a:t>http://eyeonsociety.co.uk/resources/fulllist.html#managing_education</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Raven, J. (1997).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Competence in Modern Society: Its Identification, Development and Release</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Unionville, New York: Royal Fireworks Press.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2"/>
              </a:rPr>
              <a:t>www.rfwp.com</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(First published in 1984 in London, England, by H. K. Lewis.)</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Raven, J. (2014).</a:t>
            </a:r>
            <a:r>
              <a:rPr kumimoji="0" lang="en-US" altLang="en-US" sz="160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Our incompetent society (with a discussion of some of the competencies needed to transform it).</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4"/>
              </a:rPr>
              <a:t>http://eyeonsociety.co.uk/resources/Incompetent-society-v3.pdf</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Russian translation by Oleg </a:t>
            </a:r>
            <a:r>
              <a:rPr kumimoji="0" lang="en-US" altLang="en-US" sz="160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Yarygin</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Part I: Baltic Humanitarian Journal (2016) T.5.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4(17)</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274-292.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5"/>
              </a:rPr>
              <a:t>http://www.napravo.ru/pages/nauchnye_jurnaly/baltiiskii_gumanitarnyi_jurnal/nauchnye_jurnaly_/</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Part II: Azimuth Of Scientific Researches / Pedagogy and Psychology, (2016) T.5,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4(17)</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198-205.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6"/>
              </a:rPr>
              <a:t>http://www.napravo.ru/pages/nauchnye_jurnaly/jurnal_vektor_nauki/nomera_jurnala_2013/</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Raven, J., Johnstone, J., &amp; Varley, T. (1985</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Opening the Primary Classroom. Edinburgh: Scottish Council for Research in Education.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7"/>
              </a:rPr>
              <a:t>http://eyeonsociety.co.uk/resources/OTPC-complete.pdf</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Raven, J., &amp; Stephenson, J. (Eds.). (2001). </a:t>
            </a:r>
            <a:r>
              <a:rPr kumimoji="0" lang="en-US" altLang="en-US" sz="16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Competence in the Learning Society.</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New York: Peter Lang. Many chapters also available at </a:t>
            </a:r>
            <a:r>
              <a:rPr kumimoji="0" lang="en-US" altLang="en-US" sz="1600" i="0" u="sng" strike="noStrike" cap="none" normalizeH="0" baseline="0" dirty="0">
                <a:ln>
                  <a:noFill/>
                </a:ln>
                <a:solidFill>
                  <a:srgbClr val="0000FF"/>
                </a:solidFill>
                <a:effectLst/>
                <a:latin typeface="Arial" panose="020B0604020202020204" pitchFamily="34" charset="0"/>
                <a:ea typeface="Times New Roman" panose="02020603050405020304" pitchFamily="18" charset="0"/>
                <a:hlinkClick r:id="rId8"/>
              </a:rPr>
              <a:t>http://eyeonsociety.co.uk/resources/fulllist.html#competence_in_the_learning_society</a:t>
            </a:r>
            <a:r>
              <a:rPr kumimoji="0" lang="en-US" altLang="en-US" sz="16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GB" altLang="en-US" sz="1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Scarr</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S. (1996). How people make their own environments: Implications for parents and policy makers. </a:t>
            </a:r>
            <a:r>
              <a:rPr kumimoji="0" lang="en-US" altLang="en-US" sz="160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Psychology, Public Policy, and Law, 2</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(2), 204-228.  </a:t>
            </a:r>
            <a:b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en-US" altLang="en-US" sz="1600" i="0" u="sng" strike="noStrike" cap="none" normalizeH="0" baseline="0" dirty="0">
                <a:ln>
                  <a:noFill/>
                </a:ln>
                <a:solidFill>
                  <a:srgbClr val="000000"/>
                </a:solidFill>
                <a:effectLst/>
                <a:latin typeface="Arial" panose="020B0604020202020204" pitchFamily="34" charset="0"/>
                <a:ea typeface="Times New Roman" panose="02020603050405020304" pitchFamily="18" charset="0"/>
                <a:hlinkClick r:id="rId9"/>
              </a:rPr>
              <a:t>https://sci-hub.si/https://www.jstor.org/stable/1129703</a:t>
            </a:r>
            <a:endPar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400800" algn="l"/>
              </a:tabLst>
            </a:pPr>
            <a:r>
              <a:rPr kumimoji="0" lang="en-US" altLang="en-US" sz="160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rPr>
              <a:t>Scarr</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S., &amp; McCartney, K. (1983). How people make their own environments: A Theory of genotype - environment effects </a:t>
            </a:r>
            <a:r>
              <a:rPr kumimoji="0" lang="en-US" altLang="en-US" sz="160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Child Development,</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r>
              <a:rPr kumimoji="0" lang="en-US" altLang="en-US" sz="160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54</a:t>
            </a:r>
            <a: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424-435.  </a:t>
            </a:r>
            <a:br>
              <a:rPr kumimoji="0" lang="en-US" altLang="en-US" sz="1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r>
              <a:rPr kumimoji="0" lang="en-US" altLang="en-US" sz="1600" i="0" u="sng" strike="noStrike" cap="none" normalizeH="0" baseline="0" dirty="0">
                <a:ln>
                  <a:noFill/>
                </a:ln>
                <a:solidFill>
                  <a:srgbClr val="000000"/>
                </a:solidFill>
                <a:effectLst/>
                <a:latin typeface="Arial" panose="020B0604020202020204" pitchFamily="34" charset="0"/>
                <a:ea typeface="Times New Roman" panose="02020603050405020304" pitchFamily="18" charset="0"/>
                <a:hlinkClick r:id="rId9"/>
              </a:rPr>
              <a:t>https://sci-hub.si/https://www.jstor.org/stable/1129703</a:t>
            </a:r>
            <a:r>
              <a:rPr kumimoji="0" lang="en-GB" altLang="en-US" sz="1400" i="0" u="none" strike="noStrike" cap="none" normalizeH="0" baseline="0" dirty="0">
                <a:ln>
                  <a:noFill/>
                </a:ln>
                <a:solidFill>
                  <a:schemeClr val="tx1"/>
                </a:solidFill>
                <a:effectLst/>
                <a:latin typeface="Arial" panose="020B0604020202020204" pitchFamily="34" charset="0"/>
              </a:rPr>
              <a:t> </a:t>
            </a:r>
            <a:endParaRPr kumimoji="0" lang="en-GB" altLang="en-US" sz="24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1485670"/>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o illustrate the difficulty of moving forward I should tell you what happened when Lyle Spencer set out to publish a book which would do this.  Perhaps Rene and his colleagues – or one of you – will take up the challenge."/>
          <p:cNvSpPr txBox="1">
            <a:spLocks noGrp="1"/>
          </p:cNvSpPr>
          <p:nvPr>
            <p:ph type="title" idx="4294967295"/>
          </p:nvPr>
        </p:nvSpPr>
        <p:spPr>
          <a:xfrm>
            <a:off x="157163" y="0"/>
            <a:ext cx="11787187" cy="6672263"/>
          </a:xfrm>
          <a:prstGeom prst="rect">
            <a:avLst/>
          </a:prstGeom>
        </p:spPr>
        <p:txBody>
          <a:bodyPr>
            <a:noAutofit/>
          </a:bodyPr>
          <a:lstStyle/>
          <a:p>
            <a:pPr algn="l"/>
            <a:endParaRPr lang="en-GB" sz="1800" dirty="0"/>
          </a:p>
        </p:txBody>
      </p:sp>
    </p:spTree>
    <p:extLst>
      <p:ext uri="{BB962C8B-B14F-4D97-AF65-F5344CB8AC3E}">
        <p14:creationId xmlns:p14="http://schemas.microsoft.com/office/powerpoint/2010/main" val="809427065"/>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913" y="-34561463"/>
            <a:ext cx="13201650" cy="27976890"/>
          </a:xfrm>
          <a:prstGeom prst="rect">
            <a:avLst/>
          </a:prstGeom>
        </p:spPr>
        <p:txBody>
          <a:bodyPr wrap="square">
            <a:spAutoFit/>
          </a:bodyPr>
          <a:lstStyle/>
          <a:p>
            <a:pPr algn="r"/>
            <a:r>
              <a:rPr lang="en-US" sz="2400" dirty="0">
                <a:latin typeface="Times New Roman" panose="02020603050405020304" pitchFamily="18" charset="0"/>
                <a:ea typeface="Times New Roman" panose="02020603050405020304" pitchFamily="18" charset="0"/>
              </a:rPr>
              <a:t>non rpm conference papers: </a:t>
            </a:r>
            <a:r>
              <a:rPr lang="en-US" sz="2400" dirty="0" err="1">
                <a:latin typeface="Times New Roman" panose="02020603050405020304" pitchFamily="18" charset="0"/>
                <a:ea typeface="Times New Roman" panose="02020603050405020304" pitchFamily="18" charset="0"/>
              </a:rPr>
              <a:t>mottus</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prague</a:t>
            </a:r>
            <a:r>
              <a:rPr lang="en-US" sz="2400" dirty="0">
                <a:latin typeface="Times New Roman" panose="02020603050405020304" pitchFamily="18" charset="0"/>
                <a:ea typeface="Times New Roman" panose="02020603050405020304" pitchFamily="18" charset="0"/>
              </a:rPr>
              <a:t> reading list. </a:t>
            </a:r>
            <a:r>
              <a:rPr lang="en-US" sz="2400" dirty="0" err="1">
                <a:latin typeface="Times New Roman" panose="02020603050405020304" pitchFamily="18" charset="0"/>
                <a:ea typeface="Times New Roman" panose="02020603050405020304" pitchFamily="18" charset="0"/>
              </a:rPr>
              <a:t>docx</a:t>
            </a:r>
            <a:r>
              <a:rPr lang="en-US" sz="24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pPr algn="r"/>
            <a:r>
              <a:rPr lang="en-US" sz="24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rPr>
              <a:t>Raven Seminar Prague</a:t>
            </a:r>
            <a:endParaRPr lang="en-GB" sz="3600" dirty="0">
              <a:latin typeface="Times New Roman" panose="02020603050405020304" pitchFamily="18" charset="0"/>
              <a:ea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rPr>
              <a:t>Background material</a:t>
            </a:r>
            <a:endParaRPr lang="en-GB" sz="3600" dirty="0">
              <a:latin typeface="Times New Roman" panose="02020603050405020304" pitchFamily="18" charset="0"/>
              <a:ea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rPr>
              <a:t>Version date: 13 January 2020</a:t>
            </a:r>
            <a:endParaRPr lang="en-GB" sz="3600" dirty="0">
              <a:latin typeface="Times New Roman" panose="02020603050405020304" pitchFamily="18" charset="0"/>
              <a:ea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rPr>
              <a:t> </a:t>
            </a:r>
            <a:endParaRPr lang="en-GB" sz="3600" dirty="0">
              <a:latin typeface="Times New Roman" panose="02020603050405020304" pitchFamily="18" charset="0"/>
              <a:ea typeface="Times New Roman" panose="02020603050405020304" pitchFamily="18" charset="0"/>
            </a:endParaRPr>
          </a:p>
          <a:p>
            <a:pPr marL="182880" indent="-182880"/>
            <a:r>
              <a:rPr lang="en-US" sz="3600" dirty="0">
                <a:latin typeface="Times New Roman" panose="02020603050405020304" pitchFamily="18" charset="0"/>
                <a:ea typeface="Times New Roman" panose="02020603050405020304" pitchFamily="18" charset="0"/>
              </a:rPr>
              <a:t>Atkinson J. W. (1958). (Ed.). </a:t>
            </a:r>
            <a:r>
              <a:rPr lang="en-US" sz="3600" i="1" dirty="0">
                <a:latin typeface="Times New Roman" panose="02020603050405020304" pitchFamily="18" charset="0"/>
                <a:ea typeface="Times New Roman" panose="02020603050405020304" pitchFamily="18" charset="0"/>
              </a:rPr>
              <a:t>Motives in Fantasy, Action and Society</a:t>
            </a:r>
            <a:r>
              <a:rPr lang="en-US" sz="3600" dirty="0">
                <a:latin typeface="Times New Roman" panose="02020603050405020304" pitchFamily="18" charset="0"/>
                <a:ea typeface="Times New Roman" panose="02020603050405020304" pitchFamily="18" charset="0"/>
              </a:rPr>
              <a:t>. New York: Van </a:t>
            </a:r>
            <a:r>
              <a:rPr lang="en-US" sz="3600" dirty="0" err="1">
                <a:latin typeface="Times New Roman" panose="02020603050405020304" pitchFamily="18" charset="0"/>
                <a:ea typeface="Times New Roman" panose="02020603050405020304" pitchFamily="18" charset="0"/>
              </a:rPr>
              <a:t>Nostrand</a:t>
            </a:r>
            <a:r>
              <a:rPr lang="en-US" sz="3600" dirty="0">
                <a:latin typeface="Times New Roman" panose="02020603050405020304" pitchFamily="18" charset="0"/>
                <a:ea typeface="Times New Roman" panose="02020603050405020304" pitchFamily="18" charset="0"/>
              </a:rPr>
              <a:t>.</a:t>
            </a:r>
            <a:endParaRPr lang="en-GB" sz="3600" dirty="0">
              <a:latin typeface="Times New Roman" panose="02020603050405020304" pitchFamily="18" charset="0"/>
              <a:ea typeface="Times New Roman" panose="02020603050405020304" pitchFamily="18" charset="0"/>
            </a:endParaRPr>
          </a:p>
          <a:p>
            <a:pPr marL="182880" indent="-182880"/>
            <a:r>
              <a:rPr lang="en-US" sz="3600" dirty="0">
                <a:latin typeface="Times New Roman" panose="02020603050405020304" pitchFamily="18" charset="0"/>
                <a:ea typeface="Calibri" panose="020F0502020204030204" pitchFamily="34" charset="0"/>
              </a:rPr>
              <a:t>Bouchard, T.J. et al (1996) Genes, Drives, Environment, and Experience: EPD Theory Revised. Chapter 1 (pages 5 – 43) in </a:t>
            </a:r>
            <a:r>
              <a:rPr lang="en-US" sz="3600" dirty="0" err="1">
                <a:latin typeface="Times New Roman" panose="02020603050405020304" pitchFamily="18" charset="0"/>
                <a:ea typeface="Calibri" panose="020F0502020204030204" pitchFamily="34" charset="0"/>
              </a:rPr>
              <a:t>Benbow</a:t>
            </a:r>
            <a:r>
              <a:rPr lang="en-US" sz="3600" dirty="0">
                <a:latin typeface="Times New Roman" panose="02020603050405020304" pitchFamily="18" charset="0"/>
                <a:ea typeface="Calibri" panose="020F0502020204030204" pitchFamily="34" charset="0"/>
              </a:rPr>
              <a:t>, C.P. </a:t>
            </a:r>
            <a:r>
              <a:rPr lang="en-US" sz="3600" i="1" dirty="0">
                <a:latin typeface="Times New Roman" panose="02020603050405020304" pitchFamily="18" charset="0"/>
                <a:ea typeface="Calibri" panose="020F0502020204030204" pitchFamily="34" charset="0"/>
              </a:rPr>
              <a:t>et al Intellectual Talent: Psychometric and Social Issues. </a:t>
            </a:r>
            <a:r>
              <a:rPr lang="en-US" sz="3600" dirty="0">
                <a:latin typeface="Times New Roman" panose="02020603050405020304" pitchFamily="18" charset="0"/>
                <a:ea typeface="Calibri" panose="020F0502020204030204" pitchFamily="34" charset="0"/>
              </a:rPr>
              <a:t>Baltimore, John Hopkins Press. Eudora Attach: </a:t>
            </a:r>
            <a:r>
              <a:rPr lang="en-US" sz="3600" dirty="0" err="1">
                <a:latin typeface="Times New Roman" panose="02020603050405020304" pitchFamily="18" charset="0"/>
                <a:ea typeface="Calibri" panose="020F0502020204030204" pitchFamily="34" charset="0"/>
              </a:rPr>
              <a:t>EPDTom</a:t>
            </a:r>
            <a:r>
              <a:rPr lang="en-US" sz="3600" dirty="0">
                <a:latin typeface="Times New Roman" panose="02020603050405020304" pitchFamily="18" charset="0"/>
                <a:ea typeface="Calibri" panose="020F0502020204030204" pitchFamily="34" charset="0"/>
              </a:rPr>
              <a:t> Chap.pdf.</a:t>
            </a:r>
            <a:endParaRPr lang="en-GB" sz="3600" dirty="0">
              <a:latin typeface="Times New Roman" panose="02020603050405020304" pitchFamily="18" charset="0"/>
              <a:ea typeface="Times New Roman" panose="02020603050405020304" pitchFamily="18" charset="0"/>
            </a:endParaRPr>
          </a:p>
          <a:p>
            <a:pPr marL="97155" indent="-97155"/>
            <a:r>
              <a:rPr lang="en-US" sz="3600" dirty="0">
                <a:latin typeface="Times New Roman" panose="02020603050405020304" pitchFamily="18" charset="0"/>
                <a:ea typeface="Times New Roman" panose="02020603050405020304" pitchFamily="18" charset="0"/>
              </a:rPr>
              <a:t>Bouchard, T.J. (2015) Experience Producing Drive Theory: Personality “Writ Large”. </a:t>
            </a:r>
            <a:r>
              <a:rPr lang="en-US" sz="3600" i="1" dirty="0">
                <a:latin typeface="Times New Roman" panose="02020603050405020304" pitchFamily="18" charset="0"/>
                <a:ea typeface="Times New Roman" panose="02020603050405020304" pitchFamily="18" charset="0"/>
              </a:rPr>
              <a:t>Personality and Individual Differences</a:t>
            </a:r>
            <a:r>
              <a:rPr lang="en-US" sz="3600" dirty="0">
                <a:latin typeface="Times New Roman" panose="02020603050405020304" pitchFamily="18" charset="0"/>
                <a:ea typeface="Times New Roman" panose="02020603050405020304" pitchFamily="18" charset="0"/>
              </a:rPr>
              <a:t> 90 :302-314 DOI: </a:t>
            </a:r>
            <a:r>
              <a:rPr lang="en-US" sz="3600" u="sng" dirty="0">
                <a:latin typeface="Times New Roman" panose="02020603050405020304" pitchFamily="18" charset="0"/>
                <a:ea typeface="Times New Roman" panose="02020603050405020304" pitchFamily="18" charset="0"/>
                <a:hlinkClick r:id="rId2"/>
              </a:rPr>
              <a:t>10.1016/j.paid.2015.11.007</a:t>
            </a:r>
            <a:r>
              <a:rPr lang="en-US" sz="3600" dirty="0">
                <a:latin typeface="Times New Roman" panose="02020603050405020304" pitchFamily="18" charset="0"/>
                <a:ea typeface="Times New Roman" panose="02020603050405020304" pitchFamily="18" charset="0"/>
              </a:rPr>
              <a:t>.  </a:t>
            </a:r>
            <a:r>
              <a:rPr lang="en-US" sz="3600" u="sng" dirty="0">
                <a:latin typeface="Times New Roman" panose="02020603050405020304" pitchFamily="18" charset="0"/>
                <a:ea typeface="Times New Roman" panose="02020603050405020304" pitchFamily="18" charset="0"/>
                <a:hlinkClick r:id="rId3"/>
              </a:rPr>
              <a:t>https://sci-hub.si/10.1016/j.paid.2015.11.007</a:t>
            </a:r>
            <a:endParaRPr lang="en-GB" sz="3600" dirty="0">
              <a:latin typeface="Times New Roman" panose="02020603050405020304" pitchFamily="18" charset="0"/>
              <a:ea typeface="Times New Roman" panose="02020603050405020304" pitchFamily="18" charset="0"/>
            </a:endParaRPr>
          </a:p>
          <a:p>
            <a:pPr marL="182880" indent="-182880">
              <a:tabLst>
                <a:tab pos="2194560" algn="l"/>
                <a:tab pos="4389120" algn="l"/>
              </a:tabLst>
            </a:pPr>
            <a:r>
              <a:rPr lang="en-US" sz="3600" dirty="0">
                <a:latin typeface="Times New Roman" panose="02020603050405020304" pitchFamily="18" charset="0"/>
                <a:ea typeface="Times New Roman" panose="02020603050405020304" pitchFamily="18" charset="0"/>
              </a:rPr>
              <a:t>Flanagan, J. C. (1954). The critical incident technique. </a:t>
            </a:r>
            <a:r>
              <a:rPr lang="en-US" sz="3600" i="1" dirty="0">
                <a:latin typeface="Times New Roman" panose="02020603050405020304" pitchFamily="18" charset="0"/>
                <a:ea typeface="Times New Roman" panose="02020603050405020304" pitchFamily="18" charset="0"/>
              </a:rPr>
              <a:t>Psychological Bulletin, 51</a:t>
            </a:r>
            <a:r>
              <a:rPr lang="en-US" sz="3600" dirty="0">
                <a:latin typeface="Times New Roman" panose="02020603050405020304" pitchFamily="18" charset="0"/>
                <a:ea typeface="Times New Roman" panose="02020603050405020304" pitchFamily="18" charset="0"/>
              </a:rPr>
              <a:t>, 327-358.</a:t>
            </a:r>
            <a:endParaRPr lang="en-GB" sz="3600" dirty="0">
              <a:latin typeface="Times New Roman" panose="02020603050405020304" pitchFamily="18" charset="0"/>
              <a:ea typeface="Times New Roman" panose="02020603050405020304" pitchFamily="18" charset="0"/>
            </a:endParaRPr>
          </a:p>
          <a:p>
            <a:pPr marL="97155" indent="-97155"/>
            <a:r>
              <a:rPr lang="en-US" sz="3600" dirty="0">
                <a:latin typeface="Times New Roman" panose="02020603050405020304" pitchFamily="18" charset="0"/>
                <a:ea typeface="Times New Roman" panose="02020603050405020304" pitchFamily="18" charset="0"/>
              </a:rPr>
              <a:t>Harris, J. R. (2006). </a:t>
            </a:r>
            <a:r>
              <a:rPr lang="en-US" sz="3600" i="1" dirty="0">
                <a:latin typeface="Times New Roman" panose="02020603050405020304" pitchFamily="18" charset="0"/>
                <a:ea typeface="Times New Roman" panose="02020603050405020304" pitchFamily="18" charset="0"/>
              </a:rPr>
              <a:t>No Two Alike: Human Nature and Human Individuality. </a:t>
            </a:r>
            <a:r>
              <a:rPr lang="en-US" sz="3600" dirty="0">
                <a:latin typeface="Times New Roman" panose="02020603050405020304" pitchFamily="18" charset="0"/>
                <a:ea typeface="Times New Roman" panose="02020603050405020304" pitchFamily="18" charset="0"/>
              </a:rPr>
              <a:t>New York: W. W. Norton.</a:t>
            </a:r>
            <a:endParaRPr lang="en-GB" sz="3600" dirty="0">
              <a:latin typeface="Times New Roman" panose="02020603050405020304" pitchFamily="18" charset="0"/>
              <a:ea typeface="Times New Roman" panose="02020603050405020304" pitchFamily="18" charset="0"/>
            </a:endParaRPr>
          </a:p>
          <a:p>
            <a:pPr marL="97155" indent="-97155"/>
            <a:r>
              <a:rPr lang="en-US" sz="3600" dirty="0">
                <a:latin typeface="Times New Roman" panose="02020603050405020304" pitchFamily="18" charset="0"/>
                <a:ea typeface="Times New Roman" panose="02020603050405020304" pitchFamily="18" charset="0"/>
              </a:rPr>
              <a:t>Hayes, K.J.(1962) Genes, Drives, and Intellect. </a:t>
            </a:r>
            <a:r>
              <a:rPr lang="en-US" sz="3600" i="1" dirty="0">
                <a:latin typeface="Times New Roman" panose="02020603050405020304" pitchFamily="18" charset="0"/>
                <a:ea typeface="Times New Roman" panose="02020603050405020304" pitchFamily="18" charset="0"/>
              </a:rPr>
              <a:t>Psychological Reports </a:t>
            </a:r>
            <a:r>
              <a:rPr lang="en-US" sz="3600" dirty="0">
                <a:latin typeface="Times New Roman" panose="02020603050405020304" pitchFamily="18" charset="0"/>
                <a:ea typeface="Times New Roman" panose="02020603050405020304" pitchFamily="18" charset="0"/>
              </a:rPr>
              <a:t>10 299-342.  </a:t>
            </a:r>
            <a:r>
              <a:rPr lang="en-US" sz="3600" u="sng" dirty="0">
                <a:latin typeface="Times New Roman" panose="02020603050405020304" pitchFamily="18" charset="0"/>
                <a:ea typeface="Times New Roman" panose="02020603050405020304" pitchFamily="18" charset="0"/>
                <a:hlinkClick r:id="rId4"/>
              </a:rPr>
              <a:t>https://www.gwern.net/docs/iq/1962-hayes.pdf</a:t>
            </a:r>
            <a:endParaRPr lang="en-GB" sz="3600" dirty="0">
              <a:latin typeface="Times New Roman" panose="02020603050405020304" pitchFamily="18" charset="0"/>
              <a:ea typeface="Times New Roman" panose="02020603050405020304" pitchFamily="18" charset="0"/>
            </a:endParaRPr>
          </a:p>
          <a:p>
            <a:pPr marL="97155" indent="-97155"/>
            <a:r>
              <a:rPr lang="en-US" sz="3600" dirty="0">
                <a:latin typeface="Times New Roman" panose="02020603050405020304" pitchFamily="18" charset="0"/>
                <a:ea typeface="Times New Roman" panose="02020603050405020304" pitchFamily="18" charset="0"/>
              </a:rPr>
              <a:t>Johnson, W. (2010). Extending and testing Tom Bouchard’s Experience Producing Drive Theory. </a:t>
            </a:r>
            <a:r>
              <a:rPr lang="en-US" sz="3600" i="1" dirty="0">
                <a:latin typeface="Times New Roman" panose="02020603050405020304" pitchFamily="18" charset="0"/>
                <a:ea typeface="Times New Roman" panose="02020603050405020304" pitchFamily="18" charset="0"/>
              </a:rPr>
              <a:t>Personality and Individual Differences. </a:t>
            </a:r>
            <a:r>
              <a:rPr lang="en-US" sz="3600" dirty="0">
                <a:latin typeface="Times New Roman" panose="02020603050405020304" pitchFamily="18" charset="0"/>
                <a:ea typeface="Times New Roman" panose="02020603050405020304" pitchFamily="18" charset="0"/>
              </a:rPr>
              <a:t>49, 296-3011.  </a:t>
            </a:r>
            <a:br>
              <a:rPr lang="en-US" sz="3600" dirty="0">
                <a:latin typeface="Times New Roman" panose="02020603050405020304" pitchFamily="18" charset="0"/>
                <a:ea typeface="Times New Roman" panose="02020603050405020304" pitchFamily="18" charset="0"/>
              </a:rPr>
            </a:br>
            <a:r>
              <a:rPr lang="en-US" sz="3600" u="sng" dirty="0">
                <a:latin typeface="Times New Roman" panose="02020603050405020304" pitchFamily="18" charset="0"/>
                <a:ea typeface="Times New Roman" panose="02020603050405020304" pitchFamily="18" charset="0"/>
                <a:hlinkClick r:id="rId5"/>
              </a:rPr>
              <a:t>https://sci-hub.si/10.1016/j.paid.2009.11.022</a:t>
            </a:r>
            <a:endParaRPr lang="en-GB" sz="3600" dirty="0">
              <a:latin typeface="Times New Roman" panose="02020603050405020304" pitchFamily="18" charset="0"/>
              <a:ea typeface="Times New Roman" panose="02020603050405020304" pitchFamily="18" charset="0"/>
            </a:endParaRPr>
          </a:p>
          <a:p>
            <a:pPr marL="97155" indent="-97155"/>
            <a:r>
              <a:rPr lang="en-GB" sz="3600" dirty="0" err="1">
                <a:latin typeface="Times New Roman" panose="02020603050405020304" pitchFamily="18" charset="0"/>
                <a:ea typeface="Times New Roman" panose="02020603050405020304" pitchFamily="18" charset="0"/>
              </a:rPr>
              <a:t>Kazdin</a:t>
            </a:r>
            <a:r>
              <a:rPr lang="en-GB" sz="3600" dirty="0">
                <a:latin typeface="Times New Roman" panose="02020603050405020304" pitchFamily="18" charset="0"/>
                <a:ea typeface="Times New Roman" panose="02020603050405020304" pitchFamily="18" charset="0"/>
              </a:rPr>
              <a:t>, A. E. (2006). Arbitrary metrics: Implications for identifying evidence-based treatments. </a:t>
            </a:r>
            <a:r>
              <a:rPr lang="en-GB" sz="3600" i="1" dirty="0">
                <a:latin typeface="Times New Roman" panose="02020603050405020304" pitchFamily="18" charset="0"/>
                <a:ea typeface="Times New Roman" panose="02020603050405020304" pitchFamily="18" charset="0"/>
              </a:rPr>
              <a:t>American Psychologist, 61, </a:t>
            </a:r>
            <a:r>
              <a:rPr lang="en-GB" sz="3600" dirty="0">
                <a:latin typeface="Times New Roman" panose="02020603050405020304" pitchFamily="18" charset="0"/>
                <a:ea typeface="Times New Roman" panose="02020603050405020304" pitchFamily="18" charset="0"/>
              </a:rPr>
              <a:t>42-49.  </a:t>
            </a:r>
            <a:br>
              <a:rPr lang="en-GB" sz="3600" dirty="0">
                <a:latin typeface="Times New Roman" panose="02020603050405020304" pitchFamily="18" charset="0"/>
                <a:ea typeface="Times New Roman" panose="02020603050405020304" pitchFamily="18" charset="0"/>
              </a:rPr>
            </a:br>
            <a:r>
              <a:rPr lang="en-US" sz="3600" u="sng" dirty="0">
                <a:latin typeface="Times New Roman" panose="02020603050405020304" pitchFamily="18" charset="0"/>
                <a:ea typeface="Times New Roman" panose="02020603050405020304" pitchFamily="18" charset="0"/>
                <a:hlinkClick r:id="rId6"/>
              </a:rPr>
              <a:t>https://psycnet.apa.org/record/2006-00920-004</a:t>
            </a:r>
            <a:endParaRPr lang="en-GB" sz="3600" dirty="0">
              <a:latin typeface="Times New Roman" panose="02020603050405020304" pitchFamily="18" charset="0"/>
              <a:ea typeface="Times New Roman" panose="02020603050405020304" pitchFamily="18" charset="0"/>
            </a:endParaRPr>
          </a:p>
          <a:p>
            <a:pPr marL="182880" indent="-182880">
              <a:tabLst>
                <a:tab pos="3749040" algn="l"/>
              </a:tabLst>
            </a:pPr>
            <a:r>
              <a:rPr lang="en-US" sz="3600" dirty="0">
                <a:latin typeface="Times New Roman" panose="02020603050405020304" pitchFamily="18" charset="0"/>
                <a:ea typeface="Times New Roman" panose="02020603050405020304" pitchFamily="18" charset="0"/>
              </a:rPr>
              <a:t>McClelland, D. C., Atkinson, J. W., Clark, R. A., &amp; Lowell, E. L. (1958). A scoring manual for the achievement motive; R. W. </a:t>
            </a:r>
            <a:r>
              <a:rPr lang="en-US" sz="3600" dirty="0" err="1">
                <a:latin typeface="Times New Roman" panose="02020603050405020304" pitchFamily="18" charset="0"/>
                <a:ea typeface="Times New Roman" panose="02020603050405020304" pitchFamily="18" charset="0"/>
              </a:rPr>
              <a:t>Heynes</a:t>
            </a:r>
            <a:r>
              <a:rPr lang="en-US" sz="3600" dirty="0">
                <a:latin typeface="Times New Roman" panose="02020603050405020304" pitchFamily="18" charset="0"/>
                <a:ea typeface="Times New Roman" panose="02020603050405020304" pitchFamily="18" charset="0"/>
              </a:rPr>
              <a:t>, J. </a:t>
            </a:r>
            <a:r>
              <a:rPr lang="en-US" sz="3600" dirty="0" err="1">
                <a:latin typeface="Times New Roman" panose="02020603050405020304" pitchFamily="18" charset="0"/>
                <a:ea typeface="Times New Roman" panose="02020603050405020304" pitchFamily="18" charset="0"/>
              </a:rPr>
              <a:t>Veroff</a:t>
            </a:r>
            <a:r>
              <a:rPr lang="en-US" sz="3600" dirty="0">
                <a:latin typeface="Times New Roman" panose="02020603050405020304" pitchFamily="18" charset="0"/>
                <a:ea typeface="Times New Roman" panose="02020603050405020304" pitchFamily="18" charset="0"/>
              </a:rPr>
              <a:t>, &amp; J. W. Atkinson, A scoring manual for the affiliation motive; J. </a:t>
            </a:r>
            <a:r>
              <a:rPr lang="en-US" sz="3600" dirty="0" err="1">
                <a:latin typeface="Times New Roman" panose="02020603050405020304" pitchFamily="18" charset="0"/>
                <a:ea typeface="Times New Roman" panose="02020603050405020304" pitchFamily="18" charset="0"/>
              </a:rPr>
              <a:t>Veroff</a:t>
            </a:r>
            <a:r>
              <a:rPr lang="en-US" sz="3600" dirty="0">
                <a:latin typeface="Times New Roman" panose="02020603050405020304" pitchFamily="18" charset="0"/>
                <a:ea typeface="Times New Roman" panose="02020603050405020304" pitchFamily="18" charset="0"/>
              </a:rPr>
              <a:t>, A scoring manual for the power motive. Respectively, Chapters 12, 13 and 14 in J. W. Atkinson (Ed.), </a:t>
            </a:r>
            <a:r>
              <a:rPr lang="en-US" sz="3600" i="1" dirty="0">
                <a:latin typeface="Times New Roman" panose="02020603050405020304" pitchFamily="18" charset="0"/>
                <a:ea typeface="Times New Roman" panose="02020603050405020304" pitchFamily="18" charset="0"/>
              </a:rPr>
              <a:t>Motives in Fantasy, Action and Society</a:t>
            </a:r>
            <a:r>
              <a:rPr lang="en-US" sz="3600" dirty="0">
                <a:latin typeface="Times New Roman" panose="02020603050405020304" pitchFamily="18" charset="0"/>
                <a:ea typeface="Times New Roman" panose="02020603050405020304" pitchFamily="18" charset="0"/>
              </a:rPr>
              <a:t>. New York: Van </a:t>
            </a:r>
            <a:r>
              <a:rPr lang="en-US" sz="3600" dirty="0" err="1">
                <a:latin typeface="Times New Roman" panose="02020603050405020304" pitchFamily="18" charset="0"/>
                <a:ea typeface="Times New Roman" panose="02020603050405020304" pitchFamily="18" charset="0"/>
              </a:rPr>
              <a:t>Nostrand</a:t>
            </a:r>
            <a:r>
              <a:rPr lang="en-US" sz="3600" dirty="0">
                <a:latin typeface="Times New Roman" panose="02020603050405020304" pitchFamily="18" charset="0"/>
                <a:ea typeface="Times New Roman" panose="02020603050405020304" pitchFamily="18" charset="0"/>
              </a:rPr>
              <a:t>.</a:t>
            </a:r>
            <a:endParaRPr lang="en-GB" sz="3600" dirty="0">
              <a:latin typeface="Times New Roman" panose="02020603050405020304" pitchFamily="18" charset="0"/>
              <a:ea typeface="Times New Roman" panose="02020603050405020304" pitchFamily="18" charset="0"/>
            </a:endParaRPr>
          </a:p>
          <a:p>
            <a:pPr marL="182880" indent="-182880">
              <a:tabLst>
                <a:tab pos="4663440" algn="l"/>
              </a:tabLst>
            </a:pPr>
            <a:r>
              <a:rPr lang="en-US" sz="3600" dirty="0">
                <a:latin typeface="Times New Roman" panose="02020603050405020304" pitchFamily="18" charset="0"/>
                <a:ea typeface="Times New Roman" panose="02020603050405020304" pitchFamily="18" charset="0"/>
              </a:rPr>
              <a:t>McClelland, D. C. (1978). </a:t>
            </a:r>
            <a:r>
              <a:rPr lang="en-US" sz="3600" i="1" dirty="0">
                <a:latin typeface="Times New Roman" panose="02020603050405020304" pitchFamily="18" charset="0"/>
                <a:ea typeface="Times New Roman" panose="02020603050405020304" pitchFamily="18" charset="0"/>
              </a:rPr>
              <a:t>Guide to Behavioral Event Interviewing</a:t>
            </a:r>
            <a:r>
              <a:rPr lang="en-US" sz="3600" dirty="0">
                <a:latin typeface="Times New Roman" panose="02020603050405020304" pitchFamily="18" charset="0"/>
                <a:ea typeface="Times New Roman" panose="02020603050405020304" pitchFamily="18" charset="0"/>
              </a:rPr>
              <a:t>. Boston: </a:t>
            </a:r>
            <a:r>
              <a:rPr lang="en-US" sz="3600" dirty="0" err="1">
                <a:latin typeface="Times New Roman" panose="02020603050405020304" pitchFamily="18" charset="0"/>
                <a:ea typeface="Times New Roman" panose="02020603050405020304" pitchFamily="18" charset="0"/>
              </a:rPr>
              <a:t>McBer</a:t>
            </a:r>
            <a:r>
              <a:rPr lang="en-US" sz="3600" dirty="0">
                <a:latin typeface="Times New Roman" panose="02020603050405020304" pitchFamily="18" charset="0"/>
                <a:ea typeface="Times New Roman" panose="02020603050405020304" pitchFamily="18" charset="0"/>
              </a:rPr>
              <a:t>.</a:t>
            </a:r>
            <a:endParaRPr lang="en-GB" sz="3600" dirty="0">
              <a:latin typeface="Times New Roman" panose="02020603050405020304" pitchFamily="18" charset="0"/>
              <a:ea typeface="Times New Roman" panose="02020603050405020304" pitchFamily="18" charset="0"/>
            </a:endParaRPr>
          </a:p>
          <a:p>
            <a:pPr marL="182880" indent="-182880">
              <a:tabLst>
                <a:tab pos="2560320" algn="l"/>
              </a:tabLst>
            </a:pPr>
            <a:r>
              <a:rPr lang="en-US" sz="3600" dirty="0">
                <a:latin typeface="Times New Roman" panose="02020603050405020304" pitchFamily="18" charset="0"/>
                <a:ea typeface="Times New Roman" panose="02020603050405020304" pitchFamily="18" charset="0"/>
              </a:rPr>
              <a:t>Murray, H. A. (1938). </a:t>
            </a:r>
            <a:r>
              <a:rPr lang="en-US" sz="3600" i="1" dirty="0">
                <a:latin typeface="Times New Roman" panose="02020603050405020304" pitchFamily="18" charset="0"/>
                <a:ea typeface="Times New Roman" panose="02020603050405020304" pitchFamily="18" charset="0"/>
              </a:rPr>
              <a:t>Explorations in Personality</a:t>
            </a:r>
            <a:r>
              <a:rPr lang="en-US" sz="3600" dirty="0">
                <a:latin typeface="Times New Roman" panose="02020603050405020304" pitchFamily="18" charset="0"/>
                <a:ea typeface="Times New Roman" panose="02020603050405020304" pitchFamily="18" charset="0"/>
              </a:rPr>
              <a:t>. New York: OUP.</a:t>
            </a:r>
            <a:endParaRPr lang="en-GB" sz="3600" dirty="0">
              <a:latin typeface="Times New Roman" panose="02020603050405020304" pitchFamily="18" charset="0"/>
              <a:ea typeface="Times New Roman" panose="02020603050405020304" pitchFamily="18" charset="0"/>
            </a:endParaRPr>
          </a:p>
          <a:p>
            <a:pPr marL="97155" indent="-97155"/>
            <a:r>
              <a:rPr lang="en-US" sz="3600" dirty="0">
                <a:latin typeface="Times New Roman" panose="02020603050405020304" pitchFamily="18" charset="0"/>
                <a:ea typeface="Times New Roman" panose="02020603050405020304" pitchFamily="18" charset="0"/>
              </a:rPr>
              <a:t>McCrae, R.R. &amp; </a:t>
            </a:r>
            <a:r>
              <a:rPr lang="en-US" sz="3600" dirty="0" err="1">
                <a:latin typeface="Times New Roman" panose="02020603050405020304" pitchFamily="18" charset="0"/>
                <a:ea typeface="Times New Roman" panose="02020603050405020304" pitchFamily="18" charset="0"/>
              </a:rPr>
              <a:t>Mottus</a:t>
            </a:r>
            <a:r>
              <a:rPr lang="en-US" sz="3600" dirty="0">
                <a:latin typeface="Times New Roman" panose="02020603050405020304" pitchFamily="18" charset="0"/>
                <a:ea typeface="Times New Roman" panose="02020603050405020304" pitchFamily="18" charset="0"/>
              </a:rPr>
              <a:t>, R. (2019) What Personality Scales Measure: A New Psychometrics and Its Implications for Theory and Assessment. </a:t>
            </a:r>
            <a:r>
              <a:rPr lang="en-US" sz="3600" i="1" dirty="0">
                <a:latin typeface="Times New Roman" panose="02020603050405020304" pitchFamily="18" charset="0"/>
                <a:ea typeface="Times New Roman" panose="02020603050405020304" pitchFamily="18" charset="0"/>
              </a:rPr>
              <a:t>Current Directions in Psychological Science</a:t>
            </a:r>
            <a:r>
              <a:rPr lang="en-US" sz="3600" dirty="0">
                <a:latin typeface="Times New Roman" panose="02020603050405020304" pitchFamily="18" charset="0"/>
                <a:ea typeface="Times New Roman" panose="02020603050405020304" pitchFamily="18" charset="0"/>
              </a:rPr>
              <a:t>,  28, 415–420.  </a:t>
            </a:r>
            <a:br>
              <a:rPr lang="en-US" sz="3600" dirty="0">
                <a:latin typeface="Times New Roman" panose="02020603050405020304" pitchFamily="18" charset="0"/>
                <a:ea typeface="Times New Roman" panose="02020603050405020304" pitchFamily="18" charset="0"/>
              </a:rPr>
            </a:br>
            <a:r>
              <a:rPr lang="en-US" sz="3600" u="sng" dirty="0">
                <a:latin typeface="Times New Roman" panose="02020603050405020304" pitchFamily="18" charset="0"/>
                <a:ea typeface="Times New Roman" panose="02020603050405020304" pitchFamily="18" charset="0"/>
                <a:hlinkClick r:id="rId7"/>
              </a:rPr>
              <a:t>https://sci-hub.tw/10.1177/0963721419849559</a:t>
            </a:r>
            <a:endParaRPr lang="en-GB"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1825334"/>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339047" y="200268"/>
            <a:ext cx="11589249" cy="5410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sz="3200" dirty="0">
                <a:sym typeface="Times New Roman"/>
              </a:rPr>
              <a:t>I use the word competencies to refer to emotional</a:t>
            </a:r>
            <a:r>
              <a:rPr lang="en-GB" sz="3200" i="1" dirty="0">
                <a:sym typeface="Times New Roman"/>
              </a:rPr>
              <a:t> </a:t>
            </a:r>
            <a:r>
              <a:rPr lang="en-GB" sz="3200" dirty="0">
                <a:sym typeface="Times New Roman"/>
              </a:rPr>
              <a:t>predispositions to engage in fairly specific, but complex, activities having cognitive, affective, and conative components in effective ways in a variety of situations. As such, they involve much more than cognitive knowledge and mental or sensory-motor skills. Even the requisite “knowledge” is largely tacit, consisting of knowledge (often of ways of doing things) located in people’s hearts and hands – such as emotionally-based predispositions to react to non-verbal feedback from motor activities and other people’s body language. The crucial thing is that components of this feedback are sub-consciously selected and intensively engaged to produce effective action, mental or physical.</a:t>
            </a:r>
          </a:p>
        </p:txBody>
      </p:sp>
    </p:spTree>
    <p:extLst>
      <p:ext uri="{BB962C8B-B14F-4D97-AF65-F5344CB8AC3E}">
        <p14:creationId xmlns:p14="http://schemas.microsoft.com/office/powerpoint/2010/main" val="36617722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Explicitly relying on only high-quality items will allow measuring more traits with fewer items.…"/>
          <p:cNvSpPr txBox="1"/>
          <p:nvPr/>
        </p:nvSpPr>
        <p:spPr>
          <a:xfrm>
            <a:off x="748982" y="1185862"/>
            <a:ext cx="10694036" cy="4354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41156" indent="-441156">
              <a:lnSpc>
                <a:spcPct val="90000"/>
              </a:lnSpc>
              <a:spcBef>
                <a:spcPts val="1000"/>
              </a:spcBef>
              <a:buSzPct val="100000"/>
              <a:buChar char="•"/>
              <a:defRPr>
                <a:latin typeface="Times New Roman"/>
                <a:ea typeface="Times New Roman"/>
                <a:cs typeface="Times New Roman"/>
                <a:sym typeface="Times New Roman"/>
              </a:defRPr>
            </a:pPr>
            <a:r>
              <a:t>Explicitly relying on only high-quality items will allow measuring more traits with fewer items. </a:t>
            </a:r>
            <a:br/>
            <a:endParaRPr/>
          </a:p>
          <a:p>
            <a:pPr marL="441156" indent="-441156">
              <a:lnSpc>
                <a:spcPct val="90000"/>
              </a:lnSpc>
              <a:spcBef>
                <a:spcPts val="1000"/>
              </a:spcBef>
              <a:buSzPct val="100000"/>
              <a:buChar char="•"/>
              <a:defRPr>
                <a:latin typeface="Times New Roman"/>
                <a:ea typeface="Times New Roman"/>
                <a:cs typeface="Times New Roman"/>
                <a:sym typeface="Times New Roman"/>
              </a:defRPr>
            </a:pPr>
            <a:r>
              <a:t>We imagine that it would be possible to measure at least 100 nuances with, say, 200 or 300 good-quality items.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f course, I am delighted with these conclusions because they support my thesis."/>
          <p:cNvSpPr txBox="1"/>
          <p:nvPr/>
        </p:nvSpPr>
        <p:spPr>
          <a:xfrm>
            <a:off x="866457" y="2085014"/>
            <a:ext cx="10459086" cy="268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6000" i="1">
                <a:latin typeface="Times New Roman"/>
                <a:ea typeface="Times New Roman"/>
                <a:cs typeface="Times New Roman"/>
                <a:sym typeface="Times New Roman"/>
              </a:defRPr>
            </a:lvl1pPr>
          </a:lstStyle>
          <a:p>
            <a:r>
              <a:rPr dirty="0"/>
              <a:t>Of course, I am delighted with these conclusions because they support my thesis.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ut I feel I must draw attention to the sample on which the results are based – mainly because I believe that wider consideration of such things would have major implications for the interpretation of the mountains of studies which have relied on “Big Five” questionnaires."/>
          <p:cNvSpPr txBox="1"/>
          <p:nvPr/>
        </p:nvSpPr>
        <p:spPr>
          <a:xfrm>
            <a:off x="866457" y="796926"/>
            <a:ext cx="10459086" cy="4955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800" i="1">
                <a:latin typeface="Times New Roman"/>
                <a:ea typeface="Times New Roman"/>
                <a:cs typeface="Times New Roman"/>
                <a:sym typeface="Times New Roman"/>
              </a:defRPr>
            </a:lvl1pPr>
          </a:lstStyle>
          <a:p>
            <a:r>
              <a:t>But I feel I must draw attention to the sample on which the results are based – mainly because I believe that wider consideration of such things would have major implications for the interpretation of the mountains of studies which have relied on “Big Five” questionnaires.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85739"/>
            <a:ext cx="11839575" cy="6247864"/>
          </a:xfrm>
          <a:prstGeom prst="rect">
            <a:avLst/>
          </a:prstGeom>
        </p:spPr>
        <p:txBody>
          <a:bodyPr wrap="square">
            <a:spAutoFit/>
          </a:bodyPr>
          <a:lstStyle/>
          <a:p>
            <a:pPr marL="457200"/>
            <a:r>
              <a:rPr lang="en-GB" sz="4000" i="1" dirty="0">
                <a:latin typeface="Times New Roman" panose="02020603050405020304" pitchFamily="18" charset="0"/>
                <a:ea typeface="Calibri" panose="020F0502020204030204" pitchFamily="34" charset="0"/>
              </a:rPr>
              <a:t>Prologue</a:t>
            </a:r>
          </a:p>
          <a:p>
            <a:pPr marL="457200"/>
            <a:endParaRPr lang="en-GB" sz="4000" i="1" dirty="0">
              <a:latin typeface="Times New Roman" panose="02020603050405020304" pitchFamily="18" charset="0"/>
              <a:ea typeface="Calibri" panose="020F0502020204030204" pitchFamily="34" charset="0"/>
            </a:endParaRPr>
          </a:p>
          <a:p>
            <a:pPr marL="457200"/>
            <a:r>
              <a:rPr lang="en-GB" sz="4000" i="1" dirty="0">
                <a:latin typeface="Times New Roman" panose="02020603050405020304" pitchFamily="18" charset="0"/>
                <a:ea typeface="Calibri" panose="020F0502020204030204" pitchFamily="34" charset="0"/>
              </a:rPr>
              <a:t>Every normal man, woman, and child is … a genius at something … It remains to discover at what … This must be a most difficult matter, owing to the very fact that it occurs in only a minute proportion of all possible abilities. It certainly cannot be detected by any of the testing procedures at present in current usage. But these procedures are capable, I believe, of vast improvement.</a:t>
            </a:r>
            <a:r>
              <a:rPr lang="en-GB" sz="4000" dirty="0">
                <a:latin typeface="Times New Roman" panose="02020603050405020304" pitchFamily="18" charset="0"/>
                <a:ea typeface="Calibri" panose="020F0502020204030204" pitchFamily="34" charset="0"/>
              </a:rPr>
              <a:t> (Spearman, 1924) </a:t>
            </a:r>
          </a:p>
        </p:txBody>
      </p:sp>
    </p:spTree>
    <p:extLst>
      <p:ext uri="{BB962C8B-B14F-4D97-AF65-F5344CB8AC3E}">
        <p14:creationId xmlns:p14="http://schemas.microsoft.com/office/powerpoint/2010/main" val="265372165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ottus’s studies were based on a “sample” of 24,000 drawn from a huge data set available to the research community.…"/>
          <p:cNvSpPr txBox="1"/>
          <p:nvPr/>
        </p:nvSpPr>
        <p:spPr>
          <a:xfrm>
            <a:off x="807719" y="993775"/>
            <a:ext cx="10576561" cy="460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41156" indent="-441156">
              <a:buSzPct val="100000"/>
              <a:buChar char="•"/>
              <a:defRPr>
                <a:latin typeface="Times New Roman"/>
                <a:ea typeface="Times New Roman"/>
                <a:cs typeface="Times New Roman"/>
                <a:sym typeface="Times New Roman"/>
              </a:defRPr>
            </a:pPr>
            <a:r>
              <a:t>Mottus’s studies were based on a “sample” of 24,000 drawn from a huge data set available to the research community.</a:t>
            </a:r>
          </a:p>
          <a:p>
            <a:pPr marL="441156" indent="-441156">
              <a:buSzPct val="100000"/>
              <a:buChar char="•"/>
              <a:defRPr>
                <a:latin typeface="Times New Roman"/>
                <a:ea typeface="Times New Roman"/>
                <a:cs typeface="Times New Roman"/>
                <a:sym typeface="Times New Roman"/>
              </a:defRPr>
            </a:pPr>
            <a:endParaRPr/>
          </a:p>
          <a:p>
            <a:pPr marL="441156" indent="-441156">
              <a:buSzPct val="100000"/>
              <a:buChar char="•"/>
              <a:defRPr>
                <a:latin typeface="Times New Roman"/>
                <a:ea typeface="Times New Roman"/>
                <a:cs typeface="Times New Roman"/>
                <a:sym typeface="Times New Roman"/>
              </a:defRPr>
            </a:pPr>
            <a:r>
              <a:t>But these participants had completed their questionnaires on the internet…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o: Question 1:…"/>
          <p:cNvSpPr txBox="1"/>
          <p:nvPr/>
        </p:nvSpPr>
        <p:spPr>
          <a:xfrm>
            <a:off x="1030763" y="993775"/>
            <a:ext cx="10130474" cy="330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Times New Roman"/>
                <a:ea typeface="Times New Roman"/>
                <a:cs typeface="Times New Roman"/>
                <a:sym typeface="Times New Roman"/>
              </a:defRPr>
            </a:pPr>
            <a:r>
              <a:t>So: Question 1: </a:t>
            </a:r>
          </a:p>
          <a:p>
            <a:pPr>
              <a:defRPr>
                <a:latin typeface="Times New Roman"/>
                <a:ea typeface="Times New Roman"/>
                <a:cs typeface="Times New Roman"/>
                <a:sym typeface="Times New Roman"/>
              </a:defRPr>
            </a:pPr>
            <a:r>
              <a:t>Who, actually, are these people?</a:t>
            </a:r>
          </a:p>
          <a:p>
            <a:pPr>
              <a:defRPr>
                <a:latin typeface="Times New Roman"/>
                <a:ea typeface="Times New Roman"/>
                <a:cs typeface="Times New Roman"/>
                <a:sym typeface="Times New Roman"/>
              </a:defRPr>
            </a:pPr>
            <a:endParaRPr/>
          </a:p>
          <a:p>
            <a:pPr>
              <a:defRPr>
                <a:latin typeface="Times New Roman"/>
                <a:ea typeface="Times New Roman"/>
                <a:cs typeface="Times New Roman"/>
                <a:sym typeface="Times New Roman"/>
              </a:defRPr>
            </a:pPr>
            <a:r>
              <a:t>Next, the sample had a mean age of 25 and a SD of 10.</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his brings me to Question 2:…"/>
          <p:cNvSpPr txBox="1"/>
          <p:nvPr/>
        </p:nvSpPr>
        <p:spPr>
          <a:xfrm>
            <a:off x="807719" y="776287"/>
            <a:ext cx="10576561" cy="460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Times New Roman"/>
                <a:ea typeface="Times New Roman"/>
                <a:cs typeface="Times New Roman"/>
                <a:sym typeface="Times New Roman"/>
              </a:defRPr>
            </a:pPr>
            <a:r>
              <a:t>This brings me to Question 2: </a:t>
            </a:r>
          </a:p>
          <a:p>
            <a:pPr>
              <a:defRPr>
                <a:latin typeface="Times New Roman"/>
                <a:ea typeface="Times New Roman"/>
                <a:cs typeface="Times New Roman"/>
                <a:sym typeface="Times New Roman"/>
              </a:defRPr>
            </a:pPr>
            <a:r>
              <a:t>Who, exactly, are the 50 year olds who have been studied?</a:t>
            </a:r>
          </a:p>
          <a:p>
            <a:pPr>
              <a:defRPr>
                <a:latin typeface="Times New Roman"/>
                <a:ea typeface="Times New Roman"/>
                <a:cs typeface="Times New Roman"/>
                <a:sym typeface="Times New Roman"/>
              </a:defRPr>
            </a:pPr>
            <a:br/>
            <a:r>
              <a:t>Certainly they must differ from the younger groups in other ways besides age (they are outliers in the age distribution).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But note this in passing:…"/>
          <p:cNvSpPr txBox="1"/>
          <p:nvPr/>
        </p:nvSpPr>
        <p:spPr>
          <a:xfrm>
            <a:off x="1190307" y="922337"/>
            <a:ext cx="10271761" cy="4126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900">
                <a:latin typeface="Times New Roman"/>
                <a:ea typeface="Times New Roman"/>
                <a:cs typeface="Times New Roman"/>
                <a:sym typeface="Times New Roman"/>
              </a:defRPr>
            </a:pPr>
            <a:endParaRPr/>
          </a:p>
          <a:p>
            <a:pPr>
              <a:defRPr sz="5400">
                <a:latin typeface="Times New Roman"/>
                <a:ea typeface="Times New Roman"/>
                <a:cs typeface="Times New Roman"/>
                <a:sym typeface="Times New Roman"/>
              </a:defRPr>
            </a:pPr>
            <a:r>
              <a:t>But note this in passing: </a:t>
            </a:r>
          </a:p>
          <a:p>
            <a:pPr>
              <a:defRPr sz="5400">
                <a:latin typeface="Times New Roman"/>
                <a:ea typeface="Times New Roman"/>
                <a:cs typeface="Times New Roman"/>
                <a:sym typeface="Times New Roman"/>
              </a:defRPr>
            </a:pPr>
            <a:endParaRPr/>
          </a:p>
          <a:p>
            <a:pPr>
              <a:defRPr sz="5400">
                <a:latin typeface="Times New Roman"/>
                <a:ea typeface="Times New Roman"/>
                <a:cs typeface="Times New Roman"/>
                <a:sym typeface="Times New Roman"/>
              </a:defRPr>
            </a:pPr>
            <a:r>
              <a:t>How legitimate is it to report and talk about “Standard Deviations” in such a skewed population?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hese are not minor issues.…"/>
          <p:cNvSpPr txBox="1"/>
          <p:nvPr/>
        </p:nvSpPr>
        <p:spPr>
          <a:xfrm>
            <a:off x="1007744" y="1012825"/>
            <a:ext cx="10598786" cy="460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a:latin typeface="Times New Roman"/>
                <a:ea typeface="Times New Roman"/>
                <a:cs typeface="Times New Roman"/>
                <a:sym typeface="Times New Roman"/>
              </a:defRPr>
            </a:pPr>
            <a:r>
              <a:t>These are not minor issues.</a:t>
            </a:r>
          </a:p>
          <a:p>
            <a:pPr>
              <a:defRPr>
                <a:latin typeface="Times New Roman"/>
                <a:ea typeface="Times New Roman"/>
                <a:cs typeface="Times New Roman"/>
                <a:sym typeface="Times New Roman"/>
              </a:defRPr>
            </a:pPr>
            <a:r>
              <a:t> </a:t>
            </a:r>
          </a:p>
          <a:p>
            <a:pPr>
              <a:defRPr>
                <a:latin typeface="Times New Roman"/>
                <a:ea typeface="Times New Roman"/>
                <a:cs typeface="Times New Roman"/>
                <a:sym typeface="Times New Roman"/>
              </a:defRPr>
            </a:pPr>
            <a:r>
              <a:t>Neglect of such issues, to which the APA Task Force on Statistical Inference would have drawn attention had its final report ever been published, lie behind the “replication crisis”.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Worse they lie behind the vast mountains of misleading publications which fill our our journals."/>
          <p:cNvSpPr txBox="1"/>
          <p:nvPr/>
        </p:nvSpPr>
        <p:spPr>
          <a:xfrm>
            <a:off x="1052004" y="1318559"/>
            <a:ext cx="10600374" cy="212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r>
              <a:rPr dirty="0"/>
              <a:t>Worse</a:t>
            </a:r>
            <a:r>
              <a:rPr lang="en-GB" dirty="0"/>
              <a:t>,</a:t>
            </a:r>
            <a:r>
              <a:rPr dirty="0"/>
              <a:t> they lie behind the vast mountains of misleading publications which fill our </a:t>
            </a:r>
            <a:r>
              <a:rPr dirty="0" err="1"/>
              <a:t>our</a:t>
            </a:r>
            <a:r>
              <a:rPr dirty="0"/>
              <a:t> journals.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I have been made acutely aware of these problems as a result of my work with the RPM where I encountered thousands of DRIP (Data Rich, Information Poor) and DPIP (Data Poor Information Poor) studies based on tiny and unrepresentative “samples” and inappropriate applications of factor analysis and “sophisticated” IRT programmes."/>
          <p:cNvSpPr txBox="1"/>
          <p:nvPr/>
        </p:nvSpPr>
        <p:spPr>
          <a:xfrm>
            <a:off x="823648" y="480499"/>
            <a:ext cx="10544704" cy="6186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r>
              <a:rPr dirty="0"/>
              <a:t>I have been made acutely aware of these problems as a result of my work with the RPM where I encountered thousands of DRIP (Data Rich, Information Poor) and DPIP (Data Poor Information Poor) studies based on tiny and unrepresentative “samples” and inappropriate applications of factor analysis and “sophisticated” IRT programs.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ecause the RPM has directly affected the lives of billions of people worldwide, these studies were not without huge social significance."/>
          <p:cNvSpPr txBox="1"/>
          <p:nvPr/>
        </p:nvSpPr>
        <p:spPr>
          <a:xfrm>
            <a:off x="428311" y="1214469"/>
            <a:ext cx="11335378" cy="201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r>
              <a:t>Because the RPM has directly affected the lives of billions of people worldwide, these studies were not without huge social significance.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801013" y="1078127"/>
            <a:ext cx="11433802"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r>
              <a:rPr dirty="0"/>
              <a:t>It has not been my interest to study these things in relation to the Big Five, but I did stumble across some indications of the importance of doing so some 60 years ago.</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658138" y="106577"/>
            <a:ext cx="11433802" cy="6863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pPr algn="ctr"/>
            <a:r>
              <a:rPr dirty="0"/>
              <a:t>I</a:t>
            </a:r>
            <a:r>
              <a:rPr lang="en-GB" dirty="0"/>
              <a:t> was studying people’s housing preferences and had the idea </a:t>
            </a:r>
            <a:r>
              <a:rPr dirty="0"/>
              <a:t>t</a:t>
            </a:r>
            <a:r>
              <a:rPr lang="en-GB" dirty="0"/>
              <a:t>hat these might be related to their personality as assessed by the 16PF.</a:t>
            </a:r>
          </a:p>
          <a:p>
            <a:pPr algn="ctr"/>
            <a:r>
              <a:rPr lang="en-GB" dirty="0"/>
              <a:t>So I found myself trying to administer the 16PF to a dustman.</a:t>
            </a:r>
          </a:p>
          <a:p>
            <a:pPr algn="ctr"/>
            <a:r>
              <a:rPr lang="en-GB" dirty="0"/>
              <a:t>There were questions like “Would you rather go to a lively party or work on a boring assignment?”</a:t>
            </a:r>
          </a:p>
          <a:p>
            <a:pPr algn="ctr"/>
            <a:r>
              <a:rPr lang="en-GB" dirty="0"/>
              <a:t>Not surprisingly, the dustman (and others) responded with blank incomprehension.</a:t>
            </a:r>
          </a:p>
        </p:txBody>
      </p:sp>
    </p:spTree>
    <p:extLst>
      <p:ext uri="{BB962C8B-B14F-4D97-AF65-F5344CB8AC3E}">
        <p14:creationId xmlns:p14="http://schemas.microsoft.com/office/powerpoint/2010/main" val="31516398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y ppt presentations:Mottus Prague.ppt…"/>
          <p:cNvSpPr txBox="1"/>
          <p:nvPr/>
        </p:nvSpPr>
        <p:spPr>
          <a:xfrm>
            <a:off x="782643" y="1969552"/>
            <a:ext cx="10374932"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6700" i="1">
                <a:latin typeface="Times New Roman"/>
                <a:ea typeface="Times New Roman"/>
                <a:cs typeface="Times New Roman"/>
                <a:sym typeface="Times New Roman"/>
              </a:defRPr>
            </a:pPr>
            <a:r>
              <a:rPr sz="4800" dirty="0"/>
              <a:t>Recent Research Supporting a Specific-motive-based Model of Competence</a:t>
            </a:r>
            <a:endParaRPr lang="en-GB" sz="4800" dirty="0"/>
          </a:p>
        </p:txBody>
      </p:sp>
    </p:spTree>
    <p:extLst>
      <p:ext uri="{BB962C8B-B14F-4D97-AF65-F5344CB8AC3E}">
        <p14:creationId xmlns:p14="http://schemas.microsoft.com/office/powerpoint/2010/main" val="36911864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400963" y="-7724"/>
            <a:ext cx="11433802" cy="6863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pPr algn="ctr"/>
            <a:r>
              <a:rPr dirty="0"/>
              <a:t>I</a:t>
            </a:r>
            <a:r>
              <a:rPr lang="en-GB" dirty="0"/>
              <a:t> concluded that either Cattell had not administered his test to a cross section of the population or his interviewers had, as is standard practice if asked what a question means, been told to say that they did not know but the respondent should answer as they thought best.</a:t>
            </a:r>
          </a:p>
          <a:p>
            <a:pPr algn="ctr"/>
            <a:r>
              <a:rPr lang="en-GB" dirty="0"/>
              <a:t>(I have encountered exactly the same response when I have asked what questions I have been asked in recent surveys actually mean.)</a:t>
            </a:r>
          </a:p>
        </p:txBody>
      </p:sp>
    </p:spTree>
    <p:extLst>
      <p:ext uri="{BB962C8B-B14F-4D97-AF65-F5344CB8AC3E}">
        <p14:creationId xmlns:p14="http://schemas.microsoft.com/office/powerpoint/2010/main" val="313754918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643850" y="49426"/>
            <a:ext cx="11433802" cy="6186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r>
              <a:rPr lang="en-GB" dirty="0"/>
              <a:t>Puzzled by this, </a:t>
            </a:r>
            <a:r>
              <a:rPr dirty="0"/>
              <a:t>I</a:t>
            </a:r>
            <a:r>
              <a:rPr lang="en-GB" dirty="0"/>
              <a:t> went to see Peter Saville who was then a young researcher working on the 16PF at the NFER.</a:t>
            </a:r>
          </a:p>
          <a:p>
            <a:r>
              <a:rPr lang="en-GB" dirty="0"/>
              <a:t>“Ah”, said Peter, “we have recently administered the test to a sample of the general population, and </a:t>
            </a:r>
            <a:r>
              <a:rPr dirty="0"/>
              <a:t>t</a:t>
            </a:r>
            <a:r>
              <a:rPr lang="en-GB" dirty="0"/>
              <a:t>he only group for which we get a meaningful factor structure – any structure at all, never mind Cattell’s 16 factors – is among educated urban males”.</a:t>
            </a:r>
          </a:p>
        </p:txBody>
      </p:sp>
    </p:spTree>
    <p:extLst>
      <p:ext uri="{BB962C8B-B14F-4D97-AF65-F5344CB8AC3E}">
        <p14:creationId xmlns:p14="http://schemas.microsoft.com/office/powerpoint/2010/main" val="88761354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272716" y="249452"/>
            <a:ext cx="11962099" cy="6186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latin typeface="Times New Roman"/>
                <a:ea typeface="Times New Roman"/>
                <a:cs typeface="Times New Roman"/>
                <a:sym typeface="Times New Roman"/>
              </a:defRPr>
            </a:lvl1pPr>
          </a:lstStyle>
          <a:p>
            <a:pPr algn="ctr"/>
            <a:r>
              <a:rPr lang="en-GB" dirty="0"/>
              <a:t>That confirmed my suspicions and, over years, my grounds for suspicion have been reinforced.</a:t>
            </a:r>
          </a:p>
          <a:p>
            <a:pPr algn="ctr"/>
            <a:r>
              <a:rPr lang="en-GB" dirty="0"/>
              <a:t>In the course of our work with the RPM we acquired something of a reputation for knowing something about psychological measurement – including factor analysis.</a:t>
            </a:r>
          </a:p>
          <a:p>
            <a:pPr algn="ctr"/>
            <a:r>
              <a:rPr lang="en-GB" dirty="0"/>
              <a:t>Accordingly, several researchers wrote to us saying that they had been working with the 16PF but had not obtained the 16 factor structure. </a:t>
            </a:r>
          </a:p>
        </p:txBody>
      </p:sp>
    </p:spTree>
    <p:extLst>
      <p:ext uri="{BB962C8B-B14F-4D97-AF65-F5344CB8AC3E}">
        <p14:creationId xmlns:p14="http://schemas.microsoft.com/office/powerpoint/2010/main" val="272178473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t has not been my interest to study these things in relation to the Big Five, but I did stumble across some indications of the importance of doing so some 60 years ago."/>
          <p:cNvSpPr txBox="1"/>
          <p:nvPr/>
        </p:nvSpPr>
        <p:spPr>
          <a:xfrm>
            <a:off x="801013" y="1078127"/>
            <a:ext cx="11433802" cy="415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Times New Roman"/>
                <a:ea typeface="Times New Roman"/>
                <a:cs typeface="Times New Roman"/>
                <a:sym typeface="Times New Roman"/>
              </a:defRPr>
            </a:lvl1pPr>
          </a:lstStyle>
          <a:p>
            <a:pPr algn="ctr"/>
            <a:r>
              <a:rPr lang="en-GB" dirty="0"/>
              <a:t>When they had written to Cattell about this, he had responded “send the data to me”.</a:t>
            </a:r>
          </a:p>
          <a:p>
            <a:pPr algn="ctr"/>
            <a:r>
              <a:rPr lang="en-GB" dirty="0"/>
              <a:t>When they did this, back came the 16 factor structure.</a:t>
            </a:r>
          </a:p>
          <a:p>
            <a:pPr algn="ctr"/>
            <a:r>
              <a:rPr lang="en-GB" dirty="0"/>
              <a:t>The trick was, of course, performed by inserting “marker variables”.</a:t>
            </a:r>
          </a:p>
        </p:txBody>
      </p:sp>
    </p:spTree>
    <p:extLst>
      <p:ext uri="{BB962C8B-B14F-4D97-AF65-F5344CB8AC3E}">
        <p14:creationId xmlns:p14="http://schemas.microsoft.com/office/powerpoint/2010/main" val="22128944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Dustman…"/>
          <p:cNvSpPr txBox="1"/>
          <p:nvPr/>
        </p:nvSpPr>
        <p:spPr>
          <a:xfrm>
            <a:off x="77470" y="1309908"/>
            <a:ext cx="12037060" cy="212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a:latin typeface="Times New Roman"/>
                <a:ea typeface="Times New Roman"/>
                <a:cs typeface="Times New Roman"/>
                <a:sym typeface="Times New Roman"/>
              </a:defRPr>
            </a:pPr>
            <a:r>
              <a:rPr lang="en-GB" dirty="0"/>
              <a:t>OK</a:t>
            </a:r>
          </a:p>
          <a:p>
            <a:pPr algn="ctr">
              <a:defRPr>
                <a:latin typeface="Times New Roman"/>
                <a:ea typeface="Times New Roman"/>
                <a:cs typeface="Times New Roman"/>
                <a:sym typeface="Times New Roman"/>
              </a:defRPr>
            </a:pPr>
            <a:r>
              <a:rPr lang="en-GB" dirty="0"/>
              <a:t>So much for my suspicions about the factor structure of the Big 5 and related </a:t>
            </a:r>
            <a:r>
              <a:rPr lang="en-GB" dirty="0" err="1"/>
              <a:t>questionnairs</a:t>
            </a:r>
            <a:r>
              <a:rPr lang="en-GB" dirty="0"/>
              <a:t>.</a:t>
            </a: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But now to go back to Mottus.…"/>
          <p:cNvSpPr txBox="1"/>
          <p:nvPr/>
        </p:nvSpPr>
        <p:spPr>
          <a:xfrm>
            <a:off x="77469" y="818668"/>
            <a:ext cx="12037061" cy="5220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000">
                <a:latin typeface="Times New Roman"/>
                <a:ea typeface="Times New Roman"/>
                <a:cs typeface="Times New Roman"/>
                <a:sym typeface="Times New Roman"/>
              </a:defRPr>
            </a:pPr>
            <a:r>
              <a:t>But now to go back to Mottus.</a:t>
            </a:r>
          </a:p>
          <a:p>
            <a:pPr algn="ctr">
              <a:defRPr sz="5000">
                <a:latin typeface="Times New Roman"/>
                <a:ea typeface="Times New Roman"/>
                <a:cs typeface="Times New Roman"/>
                <a:sym typeface="Times New Roman"/>
              </a:defRPr>
            </a:pPr>
            <a:endParaRPr/>
          </a:p>
          <a:p>
            <a:pPr algn="ctr">
              <a:defRPr sz="5000">
                <a:latin typeface="Times New Roman"/>
                <a:ea typeface="Times New Roman"/>
                <a:cs typeface="Times New Roman"/>
                <a:sym typeface="Times New Roman"/>
              </a:defRPr>
            </a:pPr>
            <a:r>
              <a:t>Those who attended the small seminar I mentioned then set about seeking possible explanations for the results.</a:t>
            </a:r>
          </a:p>
          <a:p>
            <a:pPr algn="ctr">
              <a:defRPr sz="5000">
                <a:latin typeface="Times New Roman"/>
                <a:ea typeface="Times New Roman"/>
                <a:cs typeface="Times New Roman"/>
                <a:sym typeface="Times New Roman"/>
              </a:defRPr>
            </a:pPr>
            <a:endParaRPr/>
          </a:p>
          <a:p>
            <a:pPr algn="ctr">
              <a:defRPr sz="5000">
                <a:latin typeface="Times New Roman"/>
                <a:ea typeface="Times New Roman"/>
                <a:cs typeface="Times New Roman"/>
                <a:sym typeface="Times New Roman"/>
              </a:defRPr>
            </a:pPr>
            <a:r>
              <a:t>These included…</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he fact that factor analysis of Likert-type items yields what are, in effect, arbitrary  metrics (in that the same score can be achieved in many different ways – i.e. a given score can, in reality, mean very different things). [In this sense they differ from measures which conform to the requirements of Item Response Theory]"/>
          <p:cNvSpPr txBox="1"/>
          <p:nvPr/>
        </p:nvSpPr>
        <p:spPr>
          <a:xfrm>
            <a:off x="523642" y="804349"/>
            <a:ext cx="11144716" cy="49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41156" indent="-441156">
              <a:lnSpc>
                <a:spcPct val="90000"/>
              </a:lnSpc>
              <a:buSzPct val="100000"/>
              <a:buChar char="•"/>
              <a:defRPr>
                <a:latin typeface="Times New Roman"/>
                <a:ea typeface="Times New Roman"/>
                <a:cs typeface="Times New Roman"/>
                <a:sym typeface="Times New Roman"/>
              </a:defRPr>
            </a:pPr>
            <a:r>
              <a:rPr dirty="0"/>
              <a:t>The fact that factor analysis of Likert-type items yields what are, in effect, </a:t>
            </a:r>
            <a:r>
              <a:rPr i="1" dirty="0"/>
              <a:t>arbitrary  metrics</a:t>
            </a:r>
            <a:r>
              <a:rPr dirty="0"/>
              <a:t> (in that the same score can be achieved in many different ways – i.e. a given score can, in reality, mean very different things). [In this sense they differ from measures which conform to the requirements of Item Response Theory]</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he number and location of the vectors extracted as a basis on which to reproduce a large covariance matrix from a smaller number of “underlying” variables is also at the discretion of the investigator (and is, in this sense too, also arbitrary.)"/>
          <p:cNvSpPr txBox="1"/>
          <p:nvPr/>
        </p:nvSpPr>
        <p:spPr>
          <a:xfrm>
            <a:off x="622836" y="969053"/>
            <a:ext cx="10643553" cy="435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541421" indent="-541421" algn="ctr">
              <a:lnSpc>
                <a:spcPct val="90000"/>
              </a:lnSpc>
              <a:buSzPct val="100000"/>
              <a:buChar char="•"/>
              <a:defRPr>
                <a:latin typeface="Times New Roman"/>
                <a:ea typeface="Times New Roman"/>
                <a:cs typeface="Times New Roman"/>
                <a:sym typeface="Times New Roman"/>
              </a:defRPr>
            </a:lvl1pPr>
          </a:lstStyle>
          <a:p>
            <a:pPr algn="l"/>
            <a:r>
              <a:rPr dirty="0"/>
              <a:t>The number and location of the vectors extracted as a basis on which to reproduce a large covariance matrix from a smaller number of “underlying” variables is also at the discretion of the investigator (and is, in this sense too, also arbitrary.)</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But the discussion also veered off into:…"/>
          <p:cNvSpPr txBox="1"/>
          <p:nvPr/>
        </p:nvSpPr>
        <p:spPr>
          <a:xfrm>
            <a:off x="1086160" y="997817"/>
            <a:ext cx="10019680"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defRPr>
                <a:latin typeface="Times New Roman"/>
                <a:ea typeface="Times New Roman"/>
                <a:cs typeface="Times New Roman"/>
                <a:sym typeface="Times New Roman"/>
              </a:defRPr>
            </a:pPr>
            <a:r>
              <a:rPr dirty="0"/>
              <a:t>But the discussion also veered off into:</a:t>
            </a:r>
            <a:endParaRPr lang="en-GB" dirty="0"/>
          </a:p>
          <a:p>
            <a:pPr>
              <a:lnSpc>
                <a:spcPct val="90000"/>
              </a:lnSpc>
              <a:defRPr>
                <a:latin typeface="Times New Roman"/>
                <a:ea typeface="Times New Roman"/>
                <a:cs typeface="Times New Roman"/>
                <a:sym typeface="Times New Roman"/>
              </a:defRPr>
            </a:pPr>
            <a:endParaRPr dirty="0"/>
          </a:p>
          <a:p>
            <a:pPr marL="441156" indent="-441156">
              <a:lnSpc>
                <a:spcPct val="90000"/>
              </a:lnSpc>
              <a:buSzPct val="100000"/>
              <a:buChar char="•"/>
              <a:defRPr>
                <a:latin typeface="Times New Roman"/>
                <a:ea typeface="Times New Roman"/>
                <a:cs typeface="Times New Roman"/>
                <a:sym typeface="Times New Roman"/>
              </a:defRPr>
            </a:pPr>
            <a:r>
              <a:rPr dirty="0"/>
              <a:t>The possibility of finding genome specifications for the hundred or so “traits” that might be envisaged.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he possibility of capitalising on the fact that people seem to have a predisposition to select themselves into environments which enhance their genetic predispositions."/>
          <p:cNvSpPr txBox="1"/>
          <p:nvPr/>
        </p:nvSpPr>
        <p:spPr>
          <a:xfrm>
            <a:off x="722989" y="997817"/>
            <a:ext cx="10746022"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441156" indent="-441156" algn="ctr">
              <a:lnSpc>
                <a:spcPct val="90000"/>
              </a:lnSpc>
              <a:buSzPct val="100000"/>
              <a:buChar char="•"/>
              <a:defRPr>
                <a:latin typeface="Times New Roman"/>
                <a:ea typeface="Times New Roman"/>
                <a:cs typeface="Times New Roman"/>
                <a:sym typeface="Times New Roman"/>
              </a:defRPr>
            </a:lvl1pPr>
          </a:lstStyle>
          <a:p>
            <a:pPr algn="l"/>
            <a:r>
              <a:rPr dirty="0"/>
              <a:t>The possibility of </a:t>
            </a:r>
            <a:r>
              <a:rPr dirty="0" err="1"/>
              <a:t>capitalising</a:t>
            </a:r>
            <a:r>
              <a:rPr dirty="0"/>
              <a:t> on the fact that people seem to have a predisposition to select themselves into environments which enhance their genetic predispositions.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p:cNvSpPr txBox="1"/>
          <p:nvPr/>
        </p:nvSpPr>
        <p:spPr>
          <a:xfrm>
            <a:off x="109220" y="2644775"/>
            <a:ext cx="12037060" cy="1106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7200" i="1">
                <a:latin typeface="Times New Roman"/>
                <a:ea typeface="Times New Roman"/>
                <a:cs typeface="Times New Roman"/>
                <a:sym typeface="Times New Roman"/>
              </a:defRPr>
            </a:lvl1pPr>
          </a:lstStyle>
          <a:p>
            <a:r>
              <a:t>Background</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he possibility of finding additional items by extending the coverage of the questionnaires."/>
          <p:cNvSpPr txBox="1"/>
          <p:nvPr/>
        </p:nvSpPr>
        <p:spPr>
          <a:xfrm>
            <a:off x="727278" y="1091761"/>
            <a:ext cx="10737444" cy="1920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481263" indent="-481263" algn="ctr">
              <a:lnSpc>
                <a:spcPct val="90000"/>
              </a:lnSpc>
              <a:buSzPct val="100000"/>
              <a:buChar char="•"/>
              <a:defRPr>
                <a:latin typeface="Times New Roman"/>
                <a:ea typeface="Times New Roman"/>
                <a:cs typeface="Times New Roman"/>
                <a:sym typeface="Times New Roman"/>
              </a:defRPr>
            </a:lvl1pPr>
          </a:lstStyle>
          <a:p>
            <a:pPr algn="l"/>
            <a:r>
              <a:rPr dirty="0"/>
              <a:t>The possibility of finding additional items by extending the coverage of the questionnaires.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At this point I started to say that there existed a perhaps a more parsimonious/elegant framework for handling the observations, problems, and possibilities that had been mention as well as highlighting the areas in which it might be fruitful to pursue developments ……"/>
          <p:cNvSpPr txBox="1"/>
          <p:nvPr/>
        </p:nvSpPr>
        <p:spPr>
          <a:xfrm>
            <a:off x="561474" y="992690"/>
            <a:ext cx="11261558" cy="4524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sz="3400">
                <a:latin typeface="Times New Roman"/>
                <a:ea typeface="Times New Roman"/>
                <a:cs typeface="Times New Roman"/>
                <a:sym typeface="Times New Roman"/>
              </a:defRPr>
            </a:pPr>
            <a:r>
              <a:rPr sz="4000" dirty="0"/>
              <a:t>At this point I started to say that there existed a perhaps a more parsimonious/elegant framework for handling the observations, problems, and possibilities that had been mention</a:t>
            </a:r>
            <a:r>
              <a:rPr lang="en-GB" sz="4000" dirty="0" err="1"/>
              <a:t>ed</a:t>
            </a:r>
            <a:r>
              <a:rPr lang="en-GB" sz="4000" dirty="0"/>
              <a:t> …</a:t>
            </a:r>
          </a:p>
          <a:p>
            <a:pPr algn="ctr">
              <a:lnSpc>
                <a:spcPct val="90000"/>
              </a:lnSpc>
              <a:defRPr sz="3400">
                <a:latin typeface="Times New Roman"/>
                <a:ea typeface="Times New Roman"/>
                <a:cs typeface="Times New Roman"/>
                <a:sym typeface="Times New Roman"/>
              </a:defRPr>
            </a:pPr>
            <a:r>
              <a:rPr sz="4000" dirty="0"/>
              <a:t> as well as highlighting the areas in which it might be fruitful to pursue developments … </a:t>
            </a:r>
          </a:p>
          <a:p>
            <a:pPr algn="ctr">
              <a:lnSpc>
                <a:spcPct val="90000"/>
              </a:lnSpc>
              <a:defRPr sz="3400">
                <a:latin typeface="Times New Roman"/>
                <a:ea typeface="Times New Roman"/>
                <a:cs typeface="Times New Roman"/>
                <a:sym typeface="Times New Roman"/>
              </a:defRPr>
            </a:pPr>
            <a:r>
              <a:rPr sz="4000" dirty="0"/>
              <a:t>and offered a two minute outline … to which I shall return here.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But the next development was even more unanticipated and exciting.…"/>
          <p:cNvSpPr txBox="1"/>
          <p:nvPr/>
        </p:nvSpPr>
        <p:spPr>
          <a:xfrm>
            <a:off x="1002596" y="1086998"/>
            <a:ext cx="10186808" cy="3641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t>But the next development was even more unanticipated and exciting.</a:t>
            </a:r>
          </a:p>
          <a:p>
            <a:pPr algn="ctr">
              <a:lnSpc>
                <a:spcPct val="90000"/>
              </a:lnSpc>
              <a:defRPr>
                <a:latin typeface="Times New Roman"/>
                <a:ea typeface="Times New Roman"/>
                <a:cs typeface="Times New Roman"/>
                <a:sym typeface="Times New Roman"/>
              </a:defRPr>
            </a:pPr>
            <a:endParaRPr/>
          </a:p>
          <a:p>
            <a:pPr algn="ctr">
              <a:lnSpc>
                <a:spcPct val="90000"/>
              </a:lnSpc>
              <a:defRPr>
                <a:latin typeface="Times New Roman"/>
                <a:ea typeface="Times New Roman"/>
                <a:cs typeface="Times New Roman"/>
                <a:sym typeface="Times New Roman"/>
              </a:defRPr>
            </a:pPr>
            <a:r>
              <a:t>After the seminar I contacted a mutual colleague and asked her what she thought of Rene’s work.</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his produced a remarkable collection of articles, all of which are cited in the reading list."/>
          <p:cNvSpPr txBox="1"/>
          <p:nvPr/>
        </p:nvSpPr>
        <p:spPr>
          <a:xfrm>
            <a:off x="756503" y="1644656"/>
            <a:ext cx="10678994" cy="1886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t>This produced a remarkable collection of articles, all of which are cited in the reading list.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I don’t want to get stuck here but a couple of them dealt with the coverage issue that had been raised.…"/>
          <p:cNvSpPr txBox="1"/>
          <p:nvPr/>
        </p:nvSpPr>
        <p:spPr>
          <a:xfrm>
            <a:off x="883168" y="950399"/>
            <a:ext cx="10425664" cy="3641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t>I don’t want to get stuck here but a couple of them dealt with the coverage issue that had been raised.</a:t>
            </a:r>
          </a:p>
          <a:p>
            <a:pPr algn="ctr">
              <a:lnSpc>
                <a:spcPct val="90000"/>
              </a:lnSpc>
              <a:defRPr>
                <a:latin typeface="Times New Roman"/>
                <a:ea typeface="Times New Roman"/>
                <a:cs typeface="Times New Roman"/>
                <a:sym typeface="Times New Roman"/>
              </a:defRPr>
            </a:pPr>
            <a:endParaRPr/>
          </a:p>
          <a:p>
            <a:pPr algn="ctr">
              <a:lnSpc>
                <a:spcPct val="90000"/>
              </a:lnSpc>
              <a:defRPr>
                <a:latin typeface="Times New Roman"/>
                <a:ea typeface="Times New Roman"/>
                <a:cs typeface="Times New Roman"/>
                <a:sym typeface="Times New Roman"/>
              </a:defRPr>
            </a:pPr>
            <a:r>
              <a:t>One was a remarkable paper by Tom Bouchard (2016).</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Bouchard hugely expanded the nature and type of the item pool by including items derived from other tests - such as the Strong Vocational Interest Blank and the Allport-Vernon Study of Values."/>
          <p:cNvSpPr txBox="1"/>
          <p:nvPr/>
        </p:nvSpPr>
        <p:spPr>
          <a:xfrm>
            <a:off x="677419" y="1316491"/>
            <a:ext cx="10837162" cy="3056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t>Bouchard hugely expanded the nature and type of the item pool by including items derived from numerous other tests - such as the Strong Vocational Interest Blank and the Allport-Vernon Study of Values.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actor analysis of the resulting matrix yielded 12 factors which could be collapsed to 4.…"/>
          <p:cNvSpPr txBox="1"/>
          <p:nvPr/>
        </p:nvSpPr>
        <p:spPr>
          <a:xfrm>
            <a:off x="735133" y="1211356"/>
            <a:ext cx="10721734" cy="435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41156" indent="-441156">
              <a:lnSpc>
                <a:spcPct val="90000"/>
              </a:lnSpc>
              <a:buSzPct val="100000"/>
              <a:buChar char="•"/>
              <a:defRPr>
                <a:latin typeface="Times New Roman"/>
                <a:ea typeface="Times New Roman"/>
                <a:cs typeface="Times New Roman"/>
                <a:sym typeface="Times New Roman"/>
              </a:defRPr>
            </a:pPr>
            <a:r>
              <a:rPr dirty="0"/>
              <a:t>Factor analysis of the resulting matrix yielded 12 factors which could be collapsed to 4.</a:t>
            </a:r>
            <a:br>
              <a:rPr dirty="0"/>
            </a:br>
            <a:endParaRPr dirty="0"/>
          </a:p>
          <a:p>
            <a:pPr marL="441156" indent="-441156">
              <a:lnSpc>
                <a:spcPct val="90000"/>
              </a:lnSpc>
              <a:buSzPct val="100000"/>
              <a:buChar char="•"/>
              <a:defRPr>
                <a:latin typeface="Times New Roman"/>
                <a:ea typeface="Times New Roman"/>
                <a:cs typeface="Times New Roman"/>
                <a:sym typeface="Times New Roman"/>
              </a:defRPr>
            </a:pPr>
            <a:r>
              <a:rPr dirty="0"/>
              <a:t>These are substantially different from those conventionally extracted by those who </a:t>
            </a:r>
            <a:r>
              <a:rPr dirty="0" err="1"/>
              <a:t>favour</a:t>
            </a:r>
            <a:r>
              <a:rPr dirty="0"/>
              <a:t> the </a:t>
            </a:r>
            <a:r>
              <a:rPr i="1" dirty="0"/>
              <a:t>Big Five</a:t>
            </a:r>
            <a:r>
              <a:rPr dirty="0"/>
              <a: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3"/>
          <p:cNvSpPr txBox="1"/>
          <p:nvPr/>
        </p:nvSpPr>
        <p:spPr>
          <a:xfrm>
            <a:off x="922708" y="1231243"/>
            <a:ext cx="11269292" cy="1754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latin typeface="Times New Roman"/>
                <a:ea typeface="Times New Roman"/>
                <a:cs typeface="Times New Roman"/>
                <a:sym typeface="Times New Roman"/>
              </a:defRPr>
            </a:lvl1pPr>
          </a:lstStyle>
          <a:p>
            <a:r>
              <a:rPr sz="3600" dirty="0"/>
              <a:t>Realistic, Helping, Analytical, Aggressive, Pathology, Affiliative, Sensation-seeking, Traditional, Self-reliant, Cultured, Persuasive, Entrepreneurial</a:t>
            </a:r>
          </a:p>
        </p:txBody>
      </p:sp>
      <p:sp>
        <p:nvSpPr>
          <p:cNvPr id="102" name="TextBox 5"/>
          <p:cNvSpPr txBox="1"/>
          <p:nvPr/>
        </p:nvSpPr>
        <p:spPr>
          <a:xfrm>
            <a:off x="941750" y="4157972"/>
            <a:ext cx="10573409"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600">
                <a:latin typeface="Times New Roman"/>
                <a:ea typeface="Times New Roman"/>
                <a:cs typeface="Times New Roman"/>
                <a:sym typeface="Times New Roman"/>
              </a:defRPr>
            </a:lvl1pPr>
          </a:lstStyle>
          <a:p>
            <a:r>
              <a:rPr sz="4000" dirty="0"/>
              <a:t>Dangerous, Authoritarian, Powerful, Down-to-Earth</a:t>
            </a:r>
          </a:p>
        </p:txBody>
      </p:sp>
      <p:sp>
        <p:nvSpPr>
          <p:cNvPr id="103" name="Down Arrow 7"/>
          <p:cNvSpPr/>
          <p:nvPr/>
        </p:nvSpPr>
        <p:spPr>
          <a:xfrm>
            <a:off x="5908767" y="3028593"/>
            <a:ext cx="648587" cy="6060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FFFF"/>
          </a:solidFill>
          <a:ln w="25400">
            <a:solidFill>
              <a:schemeClr val="accent1"/>
            </a:solidFill>
          </a:ln>
        </p:spPr>
        <p:txBody>
          <a:bodyPr lIns="45718" tIns="45718" rIns="45718" bIns="45718"/>
          <a:lstStyle/>
          <a:p>
            <a:pPr>
              <a:defRPr sz="1800" b="0">
                <a:latin typeface="Calibri"/>
                <a:ea typeface="Calibri"/>
                <a:cs typeface="Calibri"/>
                <a:sym typeface="Calibri"/>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1" descr="Picture 1"/>
          <p:cNvPicPr>
            <a:picLocks noChangeAspect="1"/>
          </p:cNvPicPr>
          <p:nvPr/>
        </p:nvPicPr>
        <p:blipFill>
          <a:blip r:embed="rId2"/>
          <a:stretch>
            <a:fillRect/>
          </a:stretch>
        </p:blipFill>
        <p:spPr>
          <a:xfrm>
            <a:off x="-243843" y="1563694"/>
            <a:ext cx="12435843" cy="3133141"/>
          </a:xfrm>
          <a:prstGeom prst="rect">
            <a:avLst/>
          </a:prstGeom>
          <a:ln w="12700">
            <a:miter lim="400000"/>
          </a:ln>
        </p:spPr>
      </p:pic>
    </p:spTree>
    <p:extLst>
      <p:ext uri="{BB962C8B-B14F-4D97-AF65-F5344CB8AC3E}">
        <p14:creationId xmlns:p14="http://schemas.microsoft.com/office/powerpoint/2010/main" val="159974461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But even more important from my point of view among the collection of papers were:…"/>
          <p:cNvSpPr txBox="1"/>
          <p:nvPr/>
        </p:nvSpPr>
        <p:spPr>
          <a:xfrm>
            <a:off x="557222" y="246380"/>
            <a:ext cx="11077556" cy="5552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3700">
                <a:latin typeface="Times New Roman"/>
                <a:ea typeface="Times New Roman"/>
                <a:cs typeface="Times New Roman"/>
                <a:sym typeface="Times New Roman"/>
              </a:defRPr>
            </a:pPr>
            <a:r>
              <a:t>But even more important from my point of view among the collection of papers were: </a:t>
            </a:r>
            <a:br/>
            <a:endParaRPr/>
          </a:p>
          <a:p>
            <a:pPr marL="476926" indent="-476926">
              <a:lnSpc>
                <a:spcPct val="90000"/>
              </a:lnSpc>
              <a:buSzPct val="100000"/>
              <a:buChar char="•"/>
              <a:defRPr sz="3700">
                <a:latin typeface="Times New Roman"/>
                <a:ea typeface="Times New Roman"/>
                <a:cs typeface="Times New Roman"/>
                <a:sym typeface="Times New Roman"/>
              </a:defRPr>
            </a:pPr>
            <a:r>
              <a:t>Hayes, published in 1962, entitled </a:t>
            </a:r>
            <a:r>
              <a:rPr i="1"/>
              <a:t>Genes, Drives, and Intellect</a:t>
            </a:r>
            <a:r>
              <a:t>. </a:t>
            </a:r>
          </a:p>
          <a:p>
            <a:pPr marL="476926" indent="-476926">
              <a:lnSpc>
                <a:spcPct val="90000"/>
              </a:lnSpc>
              <a:buSzPct val="100000"/>
              <a:buChar char="•"/>
              <a:defRPr sz="3700">
                <a:latin typeface="Times New Roman"/>
                <a:ea typeface="Times New Roman"/>
                <a:cs typeface="Times New Roman"/>
                <a:sym typeface="Times New Roman"/>
              </a:defRPr>
            </a:pPr>
            <a:r>
              <a:t>Other aspects of Bouchard’s (2016) </a:t>
            </a:r>
            <a:r>
              <a:rPr i="1"/>
              <a:t>Experience Producing Drive Theory: Personality “Writ Large”.</a:t>
            </a:r>
          </a:p>
          <a:p>
            <a:pPr marL="476926" indent="-476926">
              <a:lnSpc>
                <a:spcPct val="90000"/>
              </a:lnSpc>
              <a:buSzPct val="100000"/>
              <a:buChar char="•"/>
              <a:defRPr sz="3700">
                <a:latin typeface="Times New Roman"/>
                <a:ea typeface="Times New Roman"/>
                <a:cs typeface="Times New Roman"/>
                <a:sym typeface="Times New Roman"/>
              </a:defRPr>
            </a:pPr>
            <a:r>
              <a:t>Bouchard, </a:t>
            </a:r>
            <a:r>
              <a:rPr i="1"/>
              <a:t>et al.,</a:t>
            </a:r>
            <a:r>
              <a:t> 1996, entitled </a:t>
            </a:r>
            <a:r>
              <a:rPr i="1"/>
              <a:t>EPD Theory Revised.</a:t>
            </a:r>
          </a:p>
          <a:p>
            <a:pPr marL="476926" indent="-476926">
              <a:lnSpc>
                <a:spcPct val="90000"/>
              </a:lnSpc>
              <a:buSzPct val="100000"/>
              <a:buChar char="•"/>
              <a:defRPr sz="3700">
                <a:latin typeface="Times New Roman"/>
                <a:ea typeface="Times New Roman"/>
                <a:cs typeface="Times New Roman"/>
                <a:sym typeface="Times New Roman"/>
              </a:defRPr>
            </a:pPr>
            <a:r>
              <a:t>And a paper by Johnson, (2010) entitled </a:t>
            </a:r>
            <a:r>
              <a:rPr i="1"/>
              <a:t>Extending and testing Tom Bouchard’s Experience Producing Drive Theory.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ecipitated by chance attendance at a seminar led by Rene Mottus"/>
          <p:cNvSpPr txBox="1"/>
          <p:nvPr/>
        </p:nvSpPr>
        <p:spPr>
          <a:xfrm>
            <a:off x="969550" y="1821551"/>
            <a:ext cx="10252900" cy="3214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7200" i="1">
                <a:latin typeface="Times New Roman"/>
                <a:ea typeface="Times New Roman"/>
                <a:cs typeface="Times New Roman"/>
                <a:sym typeface="Times New Roman"/>
              </a:defRPr>
            </a:lvl1pPr>
          </a:lstStyle>
          <a:p>
            <a:r>
              <a:t>Precipitated by chance attendance at a seminar led by Rene Mottus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In his conclusions to his long paper Hayes writes:…"/>
          <p:cNvSpPr txBox="1"/>
          <p:nvPr/>
        </p:nvSpPr>
        <p:spPr>
          <a:xfrm>
            <a:off x="633452" y="524993"/>
            <a:ext cx="10925096" cy="4966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4000">
                <a:latin typeface="Times New Roman"/>
                <a:ea typeface="Times New Roman"/>
                <a:cs typeface="Times New Roman"/>
                <a:sym typeface="Times New Roman"/>
              </a:defRPr>
            </a:pPr>
            <a:r>
              <a:t>In his conclusions to his long paper Hayes writes:</a:t>
            </a:r>
            <a:endParaRPr sz="3600"/>
          </a:p>
          <a:p>
            <a:pPr algn="ctr">
              <a:lnSpc>
                <a:spcPct val="90000"/>
              </a:lnSpc>
              <a:defRPr sz="4000">
                <a:latin typeface="Times New Roman"/>
                <a:ea typeface="Times New Roman"/>
                <a:cs typeface="Times New Roman"/>
                <a:sym typeface="Times New Roman"/>
              </a:defRPr>
            </a:pPr>
            <a:r>
              <a:t> </a:t>
            </a:r>
            <a:endParaRPr sz="3600"/>
          </a:p>
          <a:p>
            <a:pPr algn="ctr">
              <a:lnSpc>
                <a:spcPct val="90000"/>
              </a:lnSpc>
              <a:defRPr sz="3600">
                <a:latin typeface="Times New Roman"/>
                <a:ea typeface="Times New Roman"/>
                <a:cs typeface="Times New Roman"/>
                <a:sym typeface="Times New Roman"/>
              </a:defRPr>
            </a:pPr>
            <a:r>
              <a:t>“</a:t>
            </a:r>
            <a:r>
              <a:rPr sz="4000"/>
              <a:t>Innate intellectual potential</a:t>
            </a:r>
            <a:r>
              <a:rPr sz="4400"/>
              <a:t> </a:t>
            </a:r>
            <a:r>
              <a:rPr sz="4000"/>
              <a:t>(appears to consist) of (motivational dispositions) to engage in activities conducive to learning, rather than inherited intellectual capacities, as such. </a:t>
            </a:r>
            <a:r>
              <a:rPr sz="4000">
                <a:solidFill>
                  <a:srgbClr val="BE070B"/>
                </a:solidFill>
              </a:rPr>
              <a:t>These tendencies (may be) referred to as </a:t>
            </a:r>
            <a:r>
              <a:rPr sz="4000" i="1">
                <a:solidFill>
                  <a:srgbClr val="BE070B"/>
                </a:solidFill>
              </a:rPr>
              <a:t>experience-producing </a:t>
            </a:r>
            <a:r>
              <a:rPr sz="3200" i="1">
                <a:solidFill>
                  <a:srgbClr val="BE070B"/>
                </a:solidFill>
              </a:rPr>
              <a:t>drives </a:t>
            </a:r>
            <a:r>
              <a:rPr sz="4000">
                <a:solidFill>
                  <a:srgbClr val="BE070B"/>
                </a:solidFill>
              </a:rPr>
              <a:t>(EPDs)</a:t>
            </a:r>
            <a:r>
              <a:rPr sz="4000"/>
              <a:t>” (p. 337).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He continues:…"/>
          <p:cNvSpPr txBox="1"/>
          <p:nvPr/>
        </p:nvSpPr>
        <p:spPr>
          <a:xfrm>
            <a:off x="672915" y="350843"/>
            <a:ext cx="10846170" cy="5940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3800">
                <a:latin typeface="Times New Roman"/>
                <a:ea typeface="Times New Roman"/>
                <a:cs typeface="Times New Roman"/>
                <a:sym typeface="Times New Roman"/>
              </a:defRPr>
            </a:pPr>
            <a:r>
              <a:rPr dirty="0"/>
              <a:t>He continues:</a:t>
            </a:r>
          </a:p>
          <a:p>
            <a:pPr>
              <a:defRPr sz="3800">
                <a:latin typeface="Times New Roman"/>
                <a:ea typeface="Times New Roman"/>
                <a:cs typeface="Times New Roman"/>
                <a:sym typeface="Times New Roman"/>
              </a:defRPr>
            </a:pPr>
            <a:endParaRPr dirty="0"/>
          </a:p>
          <a:p>
            <a:pPr>
              <a:defRPr sz="3800">
                <a:latin typeface="Times New Roman"/>
                <a:ea typeface="Times New Roman"/>
                <a:cs typeface="Times New Roman"/>
                <a:sym typeface="Times New Roman"/>
              </a:defRPr>
            </a:pPr>
            <a:r>
              <a:rPr dirty="0"/>
              <a:t>“The following conclusions appear to be warranted</a:t>
            </a:r>
            <a:r>
              <a:rPr lang="en-GB" dirty="0"/>
              <a:t>:</a:t>
            </a:r>
            <a:r>
              <a:rPr dirty="0"/>
              <a:t> (1) Although it has been customary to assume that activity preferences are determined by experience, there is ample evidence to show that such preferences may be genetically controlled.</a:t>
            </a:r>
            <a:endParaRPr lang="en-GB" dirty="0"/>
          </a:p>
          <a:p>
            <a:pPr>
              <a:defRPr sz="3800">
                <a:latin typeface="Times New Roman"/>
                <a:ea typeface="Times New Roman"/>
                <a:cs typeface="Times New Roman"/>
                <a:sym typeface="Times New Roman"/>
              </a:defRPr>
            </a:pPr>
            <a:r>
              <a:rPr dirty="0"/>
              <a:t>(2) Genetically controlled tendencies to engage in specific kinds of activity lead to the acquisition of corresponding skills and information.”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In saying these things he appears to have anticipated the process, later noted by Scarr (1983), whereby people with particular motivational dispositions select themselves into environments which cyclically enhance those dispositions."/>
          <p:cNvSpPr txBox="1"/>
          <p:nvPr/>
        </p:nvSpPr>
        <p:spPr>
          <a:xfrm>
            <a:off x="1009405" y="1115089"/>
            <a:ext cx="10173191" cy="364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t>In saying these things he appears to have anticipated the process, later noted by Scarr (1983), whereby people with particular motivational dispositions select themselves into environments which cyclically enhance those dispositions.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I find the phrase Experience Producing Drives confusing and prefer to settle for saying that people with particular motivational dispositions tend to select themselves into environments which cyclically enhance those dispositions."/>
          <p:cNvSpPr txBox="1"/>
          <p:nvPr/>
        </p:nvSpPr>
        <p:spPr>
          <a:xfrm>
            <a:off x="737948" y="882748"/>
            <a:ext cx="10716105" cy="364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t>I find the phrase </a:t>
            </a:r>
            <a:r>
              <a:rPr i="1"/>
              <a:t>Experience Producing Drives </a:t>
            </a:r>
            <a:r>
              <a:t>confusing and prefer to settle for saying that people with particular motivational dispositions tend to select themselves into environments which cyclically enhance those dispositions.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hese papers were of particular interest to me because of the work we had done on the nature of developmental environments in homes, schools, and workplaces."/>
          <p:cNvSpPr txBox="1"/>
          <p:nvPr/>
        </p:nvSpPr>
        <p:spPr>
          <a:xfrm>
            <a:off x="838524" y="977344"/>
            <a:ext cx="10514952" cy="2471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t>These papers were of particular interest to me because of the work we had done on the nature of developmental environments in homes, schools, and workplaces.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Expressed in terms that were not available to us at the time these parents, teachers, and managers created environments in which people could pursue their idiosyncratic motivational dispositions and, in the process, hone the components of competence needed to pursue them effectively."/>
          <p:cNvSpPr txBox="1"/>
          <p:nvPr/>
        </p:nvSpPr>
        <p:spPr>
          <a:xfrm>
            <a:off x="1414185" y="479135"/>
            <a:ext cx="10186589" cy="6241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pPr algn="l"/>
            <a:r>
              <a:rPr dirty="0"/>
              <a:t>Expressed in terms that were not available to us at the time</a:t>
            </a:r>
            <a:r>
              <a:rPr lang="en-GB" dirty="0"/>
              <a:t>,</a:t>
            </a:r>
            <a:r>
              <a:rPr dirty="0"/>
              <a:t> these parents, teachers, and managers</a:t>
            </a:r>
            <a:endParaRPr lang="en-GB" dirty="0"/>
          </a:p>
          <a:p>
            <a:pPr algn="l"/>
            <a:r>
              <a:rPr lang="en-GB" sz="2400" dirty="0"/>
              <a:t> </a:t>
            </a:r>
            <a:endParaRPr lang="en-GB" dirty="0"/>
          </a:p>
          <a:p>
            <a:pPr algn="l"/>
            <a:r>
              <a:rPr sz="4800" i="1" dirty="0"/>
              <a:t>created environments in which people could pursue their idiosyncratic motivational dispositions and, in the process, hone the components of competence needed to pursue them effectively.</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907051" y="1900691"/>
            <a:ext cx="10377897"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defRPr>
                <a:latin typeface="Times New Roman"/>
                <a:ea typeface="Times New Roman"/>
                <a:cs typeface="Times New Roman"/>
                <a:sym typeface="Times New Roman"/>
              </a:defRPr>
            </a:pPr>
            <a:r>
              <a:rPr dirty="0"/>
              <a:t>We were alerted to look for this process among parents by one of </a:t>
            </a:r>
            <a:r>
              <a:rPr dirty="0" err="1"/>
              <a:t>th</a:t>
            </a:r>
            <a:r>
              <a:rPr lang="en-GB" dirty="0"/>
              <a:t>e Educational Home Visitors involved in an educational home visiting programme we had been asked to evaluate.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698504" y="1034417"/>
            <a:ext cx="10377897" cy="49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defRPr>
                <a:latin typeface="Times New Roman"/>
                <a:ea typeface="Times New Roman"/>
                <a:cs typeface="Times New Roman"/>
                <a:sym typeface="Times New Roman"/>
              </a:defRPr>
            </a:pPr>
            <a:r>
              <a:rPr lang="en-GB" dirty="0"/>
              <a:t>The programme involved trained teachers, who were also parents, vising the homes of 2-3 year old children in order to interact with the children in the mothers’ presence.</a:t>
            </a:r>
          </a:p>
          <a:p>
            <a:pPr>
              <a:lnSpc>
                <a:spcPct val="90000"/>
              </a:lnSpc>
              <a:defRPr>
                <a:latin typeface="Times New Roman"/>
                <a:ea typeface="Times New Roman"/>
                <a:cs typeface="Times New Roman"/>
                <a:sym typeface="Times New Roman"/>
              </a:defRPr>
            </a:pPr>
            <a:endParaRPr lang="en-GB" dirty="0"/>
          </a:p>
          <a:p>
            <a:pPr>
              <a:lnSpc>
                <a:spcPct val="90000"/>
              </a:lnSpc>
              <a:defRPr>
                <a:latin typeface="Times New Roman"/>
                <a:ea typeface="Times New Roman"/>
                <a:cs typeface="Times New Roman"/>
                <a:sym typeface="Times New Roman"/>
              </a:defRPr>
            </a:pPr>
            <a:r>
              <a:rPr lang="en-GB" dirty="0"/>
              <a:t>The aim was to model the mothering process that were likely to enhance the children’s cognitive development.</a:t>
            </a:r>
          </a:p>
        </p:txBody>
      </p:sp>
    </p:spTree>
    <p:extLst>
      <p:ext uri="{BB962C8B-B14F-4D97-AF65-F5344CB8AC3E}">
        <p14:creationId xmlns:p14="http://schemas.microsoft.com/office/powerpoint/2010/main" val="111220009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0" y="522017"/>
            <a:ext cx="12192000" cy="5632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sz="4000" dirty="0"/>
              <a:t>In the course of the evaluation we had regular meetings with the EHVs.</a:t>
            </a:r>
          </a:p>
          <a:p>
            <a:pPr algn="ctr">
              <a:lnSpc>
                <a:spcPct val="90000"/>
              </a:lnSpc>
              <a:defRPr>
                <a:latin typeface="Times New Roman"/>
                <a:ea typeface="Times New Roman"/>
                <a:cs typeface="Times New Roman"/>
                <a:sym typeface="Times New Roman"/>
              </a:defRPr>
            </a:pPr>
            <a:r>
              <a:rPr lang="en-GB" sz="4000" dirty="0"/>
              <a:t>At one point we</a:t>
            </a:r>
            <a:r>
              <a:rPr sz="4000" dirty="0"/>
              <a:t> </a:t>
            </a:r>
            <a:r>
              <a:rPr lang="en-GB" sz="4000" dirty="0"/>
              <a:t>had given transcripts of some of their visits to the Home Visitors.</a:t>
            </a:r>
          </a:p>
          <a:p>
            <a:pPr algn="ctr">
              <a:lnSpc>
                <a:spcPct val="90000"/>
              </a:lnSpc>
              <a:defRPr>
                <a:latin typeface="Times New Roman"/>
                <a:ea typeface="Times New Roman"/>
                <a:cs typeface="Times New Roman"/>
                <a:sym typeface="Times New Roman"/>
              </a:defRPr>
            </a:pPr>
            <a:r>
              <a:rPr lang="en-GB" sz="4000" dirty="0"/>
              <a:t>One of them came to the next meeting in a clearly distressed state.</a:t>
            </a:r>
          </a:p>
          <a:p>
            <a:pPr algn="ctr">
              <a:lnSpc>
                <a:spcPct val="90000"/>
              </a:lnSpc>
              <a:defRPr>
                <a:latin typeface="Times New Roman"/>
                <a:ea typeface="Times New Roman"/>
                <a:cs typeface="Times New Roman"/>
                <a:sym typeface="Times New Roman"/>
              </a:defRPr>
            </a:pPr>
            <a:r>
              <a:rPr lang="en-GB" sz="4000" dirty="0"/>
              <a:t>Asked “Why”? she responded by saying that, while she was supposed to be modelling parenting behaviour, “there I was being a </a:t>
            </a:r>
            <a:r>
              <a:rPr lang="en-GB" sz="4000" i="1" dirty="0"/>
              <a:t>teacher </a:t>
            </a:r>
            <a:r>
              <a:rPr lang="en-GB" sz="4000" dirty="0"/>
              <a:t>and not doing all sorts of things I would have done as a mother”.</a:t>
            </a:r>
          </a:p>
        </p:txBody>
      </p:sp>
    </p:spTree>
    <p:extLst>
      <p:ext uri="{BB962C8B-B14F-4D97-AF65-F5344CB8AC3E}">
        <p14:creationId xmlns:p14="http://schemas.microsoft.com/office/powerpoint/2010/main" val="236803686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907051" y="957716"/>
            <a:ext cx="10377897" cy="49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lang="en-GB" dirty="0"/>
              <a:t>Further discussion revealed that, among other things, she felt that there she was asking closed questions instead of following the child’s interests.</a:t>
            </a:r>
          </a:p>
          <a:p>
            <a:pPr algn="ctr">
              <a:lnSpc>
                <a:spcPct val="90000"/>
              </a:lnSpc>
              <a:defRPr>
                <a:latin typeface="Times New Roman"/>
                <a:ea typeface="Times New Roman"/>
                <a:cs typeface="Times New Roman"/>
                <a:sym typeface="Times New Roman"/>
              </a:defRPr>
            </a:pPr>
            <a:endParaRPr lang="en-GB" dirty="0"/>
          </a:p>
          <a:p>
            <a:pPr algn="ctr">
              <a:lnSpc>
                <a:spcPct val="90000"/>
              </a:lnSpc>
              <a:defRPr>
                <a:latin typeface="Times New Roman"/>
                <a:ea typeface="Times New Roman"/>
                <a:cs typeface="Times New Roman"/>
                <a:sym typeface="Times New Roman"/>
              </a:defRPr>
            </a:pPr>
            <a:r>
              <a:rPr lang="en-GB" dirty="0"/>
              <a:t>She could not behave “naturally” because she did not know the child, what his or her interests were, or the meaning of gestures.</a:t>
            </a:r>
          </a:p>
        </p:txBody>
      </p:sp>
    </p:spTree>
    <p:extLst>
      <p:ext uri="{BB962C8B-B14F-4D97-AF65-F5344CB8AC3E}">
        <p14:creationId xmlns:p14="http://schemas.microsoft.com/office/powerpoint/2010/main" val="40981271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s team had accidentally discovered that much better predictions of changes in “personality” with age could be made from individual items extracted from Big 5 questionnaires than from either factor scores or carefully selected clusters of items deemed to measure “facets” of personality."/>
          <p:cNvSpPr txBox="1"/>
          <p:nvPr/>
        </p:nvSpPr>
        <p:spPr>
          <a:xfrm>
            <a:off x="865583" y="602228"/>
            <a:ext cx="10460834" cy="5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4800">
                <a:latin typeface="Times New Roman"/>
                <a:ea typeface="Times New Roman"/>
                <a:cs typeface="Times New Roman"/>
                <a:sym typeface="Times New Roman"/>
              </a:defRPr>
            </a:pPr>
            <a:r>
              <a:t>His team had accidentally discovered that much better predictions of changes in “personality” with age could be made from individual </a:t>
            </a:r>
            <a:r>
              <a:rPr i="1"/>
              <a:t>items</a:t>
            </a:r>
            <a:r>
              <a:t> extracted from </a:t>
            </a:r>
            <a:r>
              <a:rPr i="1"/>
              <a:t>Big 5</a:t>
            </a:r>
            <a:r>
              <a:t> questionnaires than from either factor scores or carefully selected clusters of items deemed to measure “facets” of personality.</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907051" y="1900691"/>
            <a:ext cx="10377897"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lang="en-GB" dirty="0"/>
              <a:t>Further evidence of the need for an individualised developmental framework came from an evaluation of environmentally based project work in primary schools.</a:t>
            </a:r>
          </a:p>
        </p:txBody>
      </p:sp>
    </p:spTree>
    <p:extLst>
      <p:ext uri="{BB962C8B-B14F-4D97-AF65-F5344CB8AC3E}">
        <p14:creationId xmlns:p14="http://schemas.microsoft.com/office/powerpoint/2010/main" val="106800839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907051" y="1900691"/>
            <a:ext cx="10377897" cy="1920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lang="en-GB" dirty="0"/>
              <a:t>The following account relates to a mixed-age, mixed-ability, class of 8 to 11 year old children.</a:t>
            </a:r>
          </a:p>
        </p:txBody>
      </p:sp>
    </p:spTree>
    <p:extLst>
      <p:ext uri="{BB962C8B-B14F-4D97-AF65-F5344CB8AC3E}">
        <p14:creationId xmlns:p14="http://schemas.microsoft.com/office/powerpoint/2010/main" val="329194774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nd here is an account of what happened in the course of an environmentally-based project in a primary school*.…"/>
          <p:cNvSpPr txBox="1"/>
          <p:nvPr/>
        </p:nvSpPr>
        <p:spPr>
          <a:xfrm>
            <a:off x="780376" y="745374"/>
            <a:ext cx="10631248" cy="5262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4700">
                <a:latin typeface="Times New Roman"/>
                <a:ea typeface="Times New Roman"/>
                <a:cs typeface="Times New Roman"/>
                <a:sym typeface="Times New Roman"/>
              </a:defRPr>
            </a:pPr>
            <a:r>
              <a:rPr lang="en-GB" dirty="0"/>
              <a:t>In a lecture situation </a:t>
            </a:r>
          </a:p>
          <a:p>
            <a:pPr algn="ctr">
              <a:defRPr sz="4700">
                <a:latin typeface="Times New Roman"/>
                <a:ea typeface="Times New Roman"/>
                <a:cs typeface="Times New Roman"/>
                <a:sym typeface="Times New Roman"/>
              </a:defRPr>
            </a:pPr>
            <a:r>
              <a:rPr lang="en-GB" dirty="0"/>
              <a:t>ad lib </a:t>
            </a:r>
            <a:r>
              <a:rPr dirty="0"/>
              <a:t>About </a:t>
            </a:r>
            <a:r>
              <a:rPr dirty="0" err="1"/>
              <a:t>Laneton</a:t>
            </a:r>
            <a:r>
              <a:rPr lang="en-GB" dirty="0"/>
              <a:t> and skip next slides</a:t>
            </a:r>
            <a:r>
              <a:rPr lang="en-GB" i="1" dirty="0"/>
              <a:t>.</a:t>
            </a:r>
          </a:p>
          <a:p>
            <a:pPr algn="ctr">
              <a:defRPr sz="4700">
                <a:latin typeface="Times New Roman"/>
                <a:ea typeface="Times New Roman"/>
                <a:cs typeface="Times New Roman"/>
                <a:sym typeface="Times New Roman"/>
              </a:defRPr>
            </a:pPr>
            <a:r>
              <a:rPr lang="en-GB" b="0" dirty="0"/>
              <a:t>But don’t forget to mention</a:t>
            </a:r>
            <a:endParaRPr dirty="0"/>
          </a:p>
          <a:p>
            <a:pPr marL="441156" indent="-441156">
              <a:buSzPct val="100000"/>
              <a:buChar char="•"/>
              <a:defRPr sz="3700" i="1">
                <a:latin typeface="Times New Roman"/>
                <a:ea typeface="Times New Roman"/>
                <a:cs typeface="Times New Roman"/>
                <a:sym typeface="Times New Roman"/>
              </a:defRPr>
            </a:pPr>
            <a:r>
              <a:rPr dirty="0"/>
              <a:t>Emergent competencies dependent on emergent context and </a:t>
            </a:r>
          </a:p>
          <a:p>
            <a:pPr marL="441156" indent="-441156">
              <a:buSzPct val="100000"/>
              <a:buChar char="•"/>
              <a:defRPr sz="3700" i="1">
                <a:latin typeface="Times New Roman"/>
                <a:ea typeface="Times New Roman"/>
                <a:cs typeface="Times New Roman"/>
                <a:sym typeface="Times New Roman"/>
              </a:defRPr>
            </a:pPr>
            <a:r>
              <a:rPr dirty="0"/>
              <a:t>emergent climates of enterprise able to harness multiple competencies to get things done.</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067484" y="1823585"/>
            <a:ext cx="10057032" cy="1920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lang="en-GB" dirty="0">
                <a:sym typeface="Times New Roman"/>
              </a:rPr>
              <a:t>At the time we studied them, the pupils’ project involved trying to do something about the pollution in the local river.</a:t>
            </a:r>
          </a:p>
        </p:txBody>
      </p:sp>
    </p:spTree>
    <p:extLst>
      <p:ext uri="{BB962C8B-B14F-4D97-AF65-F5344CB8AC3E}">
        <p14:creationId xmlns:p14="http://schemas.microsoft.com/office/powerpoint/2010/main" val="335530654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208548" y="732530"/>
            <a:ext cx="11983452" cy="5807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90000"/>
              </a:lnSpc>
              <a:spcBef>
                <a:spcPts val="600"/>
              </a:spcBef>
              <a:defRPr>
                <a:latin typeface="Times New Roman"/>
                <a:ea typeface="Times New Roman"/>
                <a:cs typeface="Times New Roman"/>
                <a:sym typeface="Times New Roman"/>
              </a:defRPr>
            </a:pPr>
            <a:r>
              <a:rPr lang="en-GB" dirty="0">
                <a:sym typeface="Times New Roman"/>
              </a:rPr>
              <a:t>Some pupils decided that the first thing to do was to measure the pollution in the river.</a:t>
            </a:r>
          </a:p>
          <a:p>
            <a:pPr>
              <a:lnSpc>
                <a:spcPct val="90000"/>
              </a:lnSpc>
              <a:spcBef>
                <a:spcPts val="600"/>
              </a:spcBef>
              <a:defRPr>
                <a:latin typeface="Times New Roman"/>
                <a:ea typeface="Times New Roman"/>
                <a:cs typeface="Times New Roman"/>
                <a:sym typeface="Times New Roman"/>
              </a:defRPr>
            </a:pPr>
            <a:r>
              <a:rPr lang="en-GB" dirty="0">
                <a:sym typeface="Times New Roman"/>
              </a:rPr>
              <a:t>They set about collecting samples of the river water and trying to analyse it.</a:t>
            </a:r>
          </a:p>
          <a:p>
            <a:pPr>
              <a:lnSpc>
                <a:spcPct val="90000"/>
              </a:lnSpc>
              <a:spcBef>
                <a:spcPts val="600"/>
              </a:spcBef>
              <a:defRPr>
                <a:latin typeface="Times New Roman"/>
                <a:ea typeface="Times New Roman"/>
                <a:cs typeface="Times New Roman"/>
                <a:sym typeface="Times New Roman"/>
              </a:defRPr>
            </a:pPr>
            <a:r>
              <a:rPr lang="en-GB" dirty="0">
                <a:sym typeface="Times New Roman"/>
              </a:rPr>
              <a:t>They could not find the information they needed in the books they had available.</a:t>
            </a:r>
          </a:p>
          <a:p>
            <a:pPr>
              <a:lnSpc>
                <a:spcPct val="90000"/>
              </a:lnSpc>
              <a:spcBef>
                <a:spcPts val="600"/>
              </a:spcBef>
              <a:defRPr>
                <a:latin typeface="Times New Roman"/>
                <a:ea typeface="Times New Roman"/>
                <a:cs typeface="Times New Roman"/>
                <a:sym typeface="Times New Roman"/>
              </a:defRPr>
            </a:pPr>
            <a:r>
              <a:rPr lang="en-GB" dirty="0">
                <a:sym typeface="Times New Roman"/>
              </a:rPr>
              <a:t>This took them to the not-so-local university where they worked with lecturers trying to engage with this – apparently difficult – problem. </a:t>
            </a:r>
          </a:p>
        </p:txBody>
      </p:sp>
    </p:spTree>
    <p:extLst>
      <p:ext uri="{BB962C8B-B14F-4D97-AF65-F5344CB8AC3E}">
        <p14:creationId xmlns:p14="http://schemas.microsoft.com/office/powerpoint/2010/main" val="276092573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0" y="671695"/>
            <a:ext cx="12191999" cy="6186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sz="4000" dirty="0">
                <a:sym typeface="Times New Roman"/>
              </a:rPr>
              <a:t>Note that these pupils were developing the competencies of the scientist:</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4000" dirty="0">
                <a:sym typeface="Times New Roman"/>
              </a:rPr>
              <a:t>the ability to identify problems, </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4000" dirty="0">
                <a:sym typeface="Times New Roman"/>
              </a:rPr>
              <a:t>the ability to invent ways of investigating them,</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4000" dirty="0">
                <a:sym typeface="Times New Roman"/>
              </a:rPr>
              <a:t>the ability to obtain help,</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4000" dirty="0">
                <a:sym typeface="Times New Roman"/>
              </a:rPr>
              <a:t>the ability to familiarise themselves with a new field,</a:t>
            </a:r>
          </a:p>
          <a:p>
            <a:pPr>
              <a:lnSpc>
                <a:spcPct val="90000"/>
              </a:lnSpc>
              <a:defRPr>
                <a:latin typeface="Times New Roman"/>
                <a:ea typeface="Times New Roman"/>
                <a:cs typeface="Times New Roman"/>
                <a:sym typeface="Times New Roman"/>
              </a:defRPr>
            </a:pPr>
            <a:r>
              <a:rPr lang="en-GB" sz="4000" dirty="0">
                <a:sym typeface="Times New Roman"/>
              </a:rPr>
              <a:t>	and </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4000" dirty="0">
                <a:sym typeface="Times New Roman"/>
              </a:rPr>
              <a:t>the ability to find ways of summarising information.</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endParaRPr lang="en-GB" sz="4000" dirty="0">
              <a:sym typeface="Times New Roman"/>
            </a:endParaRPr>
          </a:p>
          <a:p>
            <a:pPr algn="ctr">
              <a:lnSpc>
                <a:spcPct val="90000"/>
              </a:lnSpc>
              <a:defRPr>
                <a:latin typeface="Times New Roman"/>
                <a:ea typeface="Times New Roman"/>
                <a:cs typeface="Times New Roman"/>
                <a:sym typeface="Times New Roman"/>
              </a:defRPr>
            </a:pPr>
            <a:r>
              <a:rPr lang="en-GB" sz="4000" dirty="0">
                <a:sym typeface="Times New Roman"/>
              </a:rPr>
              <a:t>… rather than the ability to recite out of date information from textbooks.</a:t>
            </a:r>
          </a:p>
        </p:txBody>
      </p:sp>
    </p:spTree>
    <p:extLst>
      <p:ext uri="{BB962C8B-B14F-4D97-AF65-F5344CB8AC3E}">
        <p14:creationId xmlns:p14="http://schemas.microsoft.com/office/powerpoint/2010/main" val="75398026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312153" y="529915"/>
            <a:ext cx="11630526" cy="6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indent="-457200">
              <a:lnSpc>
                <a:spcPct val="90000"/>
              </a:lnSpc>
              <a:spcAft>
                <a:spcPts val="1200"/>
              </a:spcAft>
              <a:defRPr>
                <a:latin typeface="Times New Roman"/>
                <a:ea typeface="Times New Roman"/>
                <a:cs typeface="Times New Roman"/>
                <a:sym typeface="Times New Roman"/>
              </a:defRPr>
            </a:pPr>
            <a:r>
              <a:rPr lang="en-GB" sz="3600" dirty="0">
                <a:sym typeface="Times New Roman"/>
              </a:rPr>
              <a:t>Other pupils decided that more progress was to be made by studying the dead fish and plants along the river bank.</a:t>
            </a:r>
          </a:p>
          <a:p>
            <a:pPr indent="-457200">
              <a:lnSpc>
                <a:spcPct val="90000"/>
              </a:lnSpc>
              <a:spcAft>
                <a:spcPts val="1200"/>
              </a:spcAft>
              <a:defRPr>
                <a:latin typeface="Times New Roman"/>
                <a:ea typeface="Times New Roman"/>
                <a:cs typeface="Times New Roman"/>
                <a:sym typeface="Times New Roman"/>
              </a:defRPr>
            </a:pPr>
            <a:r>
              <a:rPr lang="en-GB" sz="3600" dirty="0">
                <a:sym typeface="Times New Roman"/>
              </a:rPr>
              <a:t>Still others argued that all this was beside the point: The river was clearly polluted: the problem was to get something done about it.</a:t>
            </a:r>
          </a:p>
          <a:p>
            <a:pPr indent="-457200">
              <a:lnSpc>
                <a:spcPct val="90000"/>
              </a:lnSpc>
              <a:spcAft>
                <a:spcPts val="1200"/>
              </a:spcAft>
              <a:defRPr>
                <a:latin typeface="Times New Roman"/>
                <a:ea typeface="Times New Roman"/>
                <a:cs typeface="Times New Roman"/>
                <a:sym typeface="Times New Roman"/>
              </a:defRPr>
            </a:pPr>
            <a:r>
              <a:rPr lang="en-GB" sz="3600" dirty="0">
                <a:sym typeface="Times New Roman"/>
              </a:rPr>
              <a:t>Some then set about drawing pictures of dead fish and plants from the river bank with a view to releasing community action.</a:t>
            </a:r>
          </a:p>
          <a:p>
            <a:pPr indent="-457200">
              <a:lnSpc>
                <a:spcPct val="90000"/>
              </a:lnSpc>
              <a:spcAft>
                <a:spcPts val="1200"/>
              </a:spcAft>
              <a:defRPr>
                <a:latin typeface="Times New Roman"/>
                <a:ea typeface="Times New Roman"/>
                <a:cs typeface="Times New Roman"/>
                <a:sym typeface="Times New Roman"/>
              </a:defRPr>
            </a:pPr>
            <a:r>
              <a:rPr lang="en-GB" sz="3600" dirty="0">
                <a:sym typeface="Times New Roman"/>
              </a:rPr>
              <a:t>The objective was not to depict what was seen accurately, but to represent it in such a way as to evoke emotions that would lead to action. </a:t>
            </a:r>
          </a:p>
        </p:txBody>
      </p:sp>
    </p:spTree>
    <p:extLst>
      <p:ext uri="{BB962C8B-B14F-4D97-AF65-F5344CB8AC3E}">
        <p14:creationId xmlns:p14="http://schemas.microsoft.com/office/powerpoint/2010/main" val="398900995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256674" y="127562"/>
            <a:ext cx="11823031" cy="64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90000"/>
              </a:lnSpc>
              <a:spcBef>
                <a:spcPts val="600"/>
              </a:spcBef>
              <a:defRPr>
                <a:latin typeface="Times New Roman"/>
                <a:ea typeface="Times New Roman"/>
                <a:cs typeface="Times New Roman"/>
                <a:sym typeface="Times New Roman"/>
              </a:defRPr>
            </a:pPr>
            <a:r>
              <a:rPr lang="en-GB" sz="4000" dirty="0">
                <a:sym typeface="Times New Roman"/>
              </a:rPr>
              <a:t>Note the implications for “Language”/writing ability</a:t>
            </a:r>
          </a:p>
          <a:p>
            <a:pPr>
              <a:lnSpc>
                <a:spcPct val="90000"/>
              </a:lnSpc>
              <a:spcBef>
                <a:spcPts val="1200"/>
              </a:spcBef>
              <a:defRPr>
                <a:latin typeface="Times New Roman"/>
                <a:ea typeface="Times New Roman"/>
                <a:cs typeface="Times New Roman"/>
                <a:sym typeface="Times New Roman"/>
              </a:defRPr>
            </a:pPr>
            <a:r>
              <a:rPr lang="en-GB" sz="4000" dirty="0">
                <a:sym typeface="Times New Roman"/>
              </a:rPr>
              <a:t>While the “scientists” mentioned above sought to report the results of their work in what might be termed a classic academic format, other pupils again argued that that was irrelevant and set about generating slogans, prose, and poetry that would evoke emotions that would lead to outrage and action.</a:t>
            </a:r>
          </a:p>
          <a:p>
            <a:pPr>
              <a:lnSpc>
                <a:spcPct val="90000"/>
              </a:lnSpc>
              <a:spcBef>
                <a:spcPts val="1200"/>
              </a:spcBef>
              <a:defRPr>
                <a:latin typeface="Times New Roman"/>
                <a:ea typeface="Times New Roman"/>
                <a:cs typeface="Times New Roman"/>
                <a:sym typeface="Times New Roman"/>
              </a:defRPr>
            </a:pPr>
            <a:r>
              <a:rPr lang="en-GB" sz="4000" dirty="0">
                <a:sym typeface="Times New Roman"/>
              </a:rPr>
              <a:t>In either case the criteria for what constituted effective reading and writing differed markedly from those which dominate most classrooms and they varied from pupil to pupil.</a:t>
            </a:r>
          </a:p>
        </p:txBody>
      </p:sp>
    </p:spTree>
    <p:extLst>
      <p:ext uri="{BB962C8B-B14F-4D97-AF65-F5344CB8AC3E}">
        <p14:creationId xmlns:p14="http://schemas.microsoft.com/office/powerpoint/2010/main" val="406465641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 y="203332"/>
            <a:ext cx="12192000" cy="6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90000"/>
              </a:lnSpc>
              <a:spcAft>
                <a:spcPts val="1200"/>
              </a:spcAft>
              <a:defRPr>
                <a:latin typeface="Times New Roman"/>
                <a:ea typeface="Times New Roman"/>
                <a:cs typeface="Times New Roman"/>
                <a:sym typeface="Times New Roman"/>
              </a:defRPr>
            </a:pPr>
            <a:r>
              <a:rPr lang="en-GB" sz="3600" dirty="0">
                <a:sym typeface="Times New Roman"/>
              </a:rPr>
              <a:t>Still other pupils argued that, if anything was to be done about the river, it was necessary to get the environmental standards officer to do his job. (It turned out that he knew all about the pollution but had done nothing about it.) </a:t>
            </a:r>
          </a:p>
          <a:p>
            <a:pPr>
              <a:lnSpc>
                <a:spcPct val="90000"/>
              </a:lnSpc>
              <a:spcAft>
                <a:spcPts val="1200"/>
              </a:spcAft>
              <a:defRPr>
                <a:latin typeface="Times New Roman"/>
                <a:ea typeface="Times New Roman"/>
                <a:cs typeface="Times New Roman"/>
                <a:sym typeface="Times New Roman"/>
              </a:defRPr>
            </a:pPr>
            <a:r>
              <a:rPr lang="en-GB" sz="3600" dirty="0">
                <a:sym typeface="Times New Roman"/>
              </a:rPr>
              <a:t>This led some pupils to set up domino-like chains to influence politicians and public servants. </a:t>
            </a:r>
          </a:p>
          <a:p>
            <a:pPr>
              <a:lnSpc>
                <a:spcPct val="90000"/>
              </a:lnSpc>
              <a:spcAft>
                <a:spcPts val="1200"/>
              </a:spcAft>
              <a:defRPr>
                <a:latin typeface="Times New Roman"/>
                <a:ea typeface="Times New Roman"/>
                <a:cs typeface="Times New Roman"/>
                <a:sym typeface="Times New Roman"/>
              </a:defRPr>
            </a:pPr>
            <a:r>
              <a:rPr lang="en-GB" sz="3600" dirty="0">
                <a:sym typeface="Times New Roman"/>
              </a:rPr>
              <a:t>This in turn led the factory that was causing the problem to get at the pupils’ parents saying that, unless this teacher and her class was stopped, they would all lose their jobs. </a:t>
            </a:r>
          </a:p>
          <a:p>
            <a:pPr>
              <a:lnSpc>
                <a:spcPct val="90000"/>
              </a:lnSpc>
              <a:spcAft>
                <a:spcPts val="1200"/>
              </a:spcAft>
              <a:defRPr>
                <a:latin typeface="Times New Roman"/>
                <a:ea typeface="Times New Roman"/>
                <a:cs typeface="Times New Roman"/>
                <a:sym typeface="Times New Roman"/>
              </a:defRPr>
            </a:pPr>
            <a:r>
              <a:rPr lang="en-GB" sz="3600" dirty="0">
                <a:sym typeface="Times New Roman"/>
              </a:rPr>
              <a:t>Unabashed, some pupils set about examining the economic basis for the factory’s claims.</a:t>
            </a:r>
          </a:p>
        </p:txBody>
      </p:sp>
    </p:spTree>
    <p:extLst>
      <p:ext uri="{BB962C8B-B14F-4D97-AF65-F5344CB8AC3E}">
        <p14:creationId xmlns:p14="http://schemas.microsoft.com/office/powerpoint/2010/main" val="223673669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 y="1558890"/>
            <a:ext cx="12192000" cy="2308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sz="4000" dirty="0">
                <a:sym typeface="Times New Roman"/>
              </a:rPr>
              <a:t>Note that this teacher was not so much concerned with enhancing pupils’ specialist knowledge in each of these areas as to nurture a wide range of different competencies in her pupils.</a:t>
            </a:r>
          </a:p>
        </p:txBody>
      </p:sp>
    </p:spTree>
    <p:extLst>
      <p:ext uri="{BB962C8B-B14F-4D97-AF65-F5344CB8AC3E}">
        <p14:creationId xmlns:p14="http://schemas.microsoft.com/office/powerpoint/2010/main" val="21921477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ere are some of the results"/>
          <p:cNvSpPr txBox="1"/>
          <p:nvPr/>
        </p:nvSpPr>
        <p:spPr>
          <a:xfrm>
            <a:off x="45718" y="2921000"/>
            <a:ext cx="12100563" cy="935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6000" i="1">
                <a:latin typeface="Times New Roman"/>
                <a:ea typeface="Times New Roman"/>
                <a:cs typeface="Times New Roman"/>
                <a:sym typeface="Times New Roman"/>
              </a:defRPr>
            </a:lvl1pPr>
          </a:lstStyle>
          <a:p>
            <a:r>
              <a:t>Here are some of the results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 y="187290"/>
            <a:ext cx="12192000" cy="6075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sz="3600" dirty="0">
                <a:sym typeface="Times New Roman"/>
              </a:rPr>
              <a:t> These competencies were not limited to substantive areas of investigation but also included the ability to contribute to group processes, including such things as:</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3600" dirty="0">
                <a:sym typeface="Times New Roman"/>
              </a:rPr>
              <a:t>the ability to put people at ease,</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3600" dirty="0">
                <a:sym typeface="Times New Roman"/>
              </a:rPr>
              <a:t>the ability to de-fuse the intolerance which develops between people who contribute in very different ways to a group process (e.g., the intolerance of “artists” for “scientists”), </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3600" dirty="0">
                <a:sym typeface="Times New Roman"/>
              </a:rPr>
              <a:t>the ability to publicise the observations of the quiet “ideas person”, </a:t>
            </a:r>
          </a:p>
          <a:p>
            <a:pPr marL="571500" indent="-571500">
              <a:lnSpc>
                <a:spcPct val="90000"/>
              </a:lnSpc>
              <a:buFont typeface="Arial" panose="020B0604020202020204" pitchFamily="34" charset="0"/>
              <a:buChar char="•"/>
              <a:defRPr>
                <a:latin typeface="Times New Roman"/>
                <a:ea typeface="Times New Roman"/>
                <a:cs typeface="Times New Roman"/>
                <a:sym typeface="Times New Roman"/>
              </a:defRPr>
            </a:pPr>
            <a:r>
              <a:rPr lang="en-GB" sz="3600" dirty="0">
                <a:sym typeface="Times New Roman"/>
              </a:rPr>
              <a:t>and the ability to “sell” the benefits of the unusual educational process to parents.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We were alerted to look for this process among parents by one of the Educational Home Visitors…"/>
          <p:cNvSpPr txBox="1"/>
          <p:nvPr/>
        </p:nvSpPr>
        <p:spPr>
          <a:xfrm>
            <a:off x="907051" y="1114878"/>
            <a:ext cx="10377897" cy="451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90000"/>
              </a:lnSpc>
              <a:spcAft>
                <a:spcPts val="1200"/>
              </a:spcAft>
              <a:defRPr>
                <a:latin typeface="Times New Roman"/>
                <a:ea typeface="Times New Roman"/>
                <a:cs typeface="Times New Roman"/>
                <a:sym typeface="Times New Roman"/>
              </a:defRPr>
            </a:pPr>
            <a:r>
              <a:rPr lang="en-GB" dirty="0">
                <a:sym typeface="Times New Roman"/>
              </a:rPr>
              <a:t>The teacher in fact devoted considerable attention to highlighting the different types of contribution which different children were making to the group process.</a:t>
            </a:r>
          </a:p>
          <a:p>
            <a:pPr>
              <a:lnSpc>
                <a:spcPct val="90000"/>
              </a:lnSpc>
              <a:spcAft>
                <a:spcPts val="1200"/>
              </a:spcAft>
              <a:defRPr>
                <a:latin typeface="Times New Roman"/>
                <a:ea typeface="Times New Roman"/>
                <a:cs typeface="Times New Roman"/>
                <a:sym typeface="Times New Roman"/>
              </a:defRPr>
            </a:pPr>
            <a:r>
              <a:rPr lang="en-GB" dirty="0">
                <a:sym typeface="Times New Roman"/>
              </a:rPr>
              <a:t>As a result, they stopped thinking of each other in terms of “smart vs. dumb” and instead noted what each was good at.</a:t>
            </a:r>
            <a:endParaRPr lang="en-GB" dirty="0"/>
          </a:p>
        </p:txBody>
      </p:sp>
    </p:spTree>
    <p:extLst>
      <p:ext uri="{BB962C8B-B14F-4D97-AF65-F5344CB8AC3E}">
        <p14:creationId xmlns:p14="http://schemas.microsoft.com/office/powerpoint/2010/main" val="4168551047"/>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36479" y="0"/>
            <a:ext cx="11791664" cy="6986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1200"/>
              </a:spcBef>
            </a:pPr>
            <a:r>
              <a:rPr lang="en-GB" sz="4000" dirty="0"/>
              <a:t>Note the “measurement” model implied here. </a:t>
            </a:r>
          </a:p>
          <a:p>
            <a:pPr>
              <a:spcBef>
                <a:spcPts val="1200"/>
              </a:spcBef>
            </a:pPr>
            <a:r>
              <a:rPr lang="en-GB" sz="4000" dirty="0"/>
              <a:t>The words I have used imply, as a background, some kind of </a:t>
            </a:r>
            <a:r>
              <a:rPr lang="en-GB" sz="4000" i="1" dirty="0"/>
              <a:t>descriptive </a:t>
            </a:r>
            <a:r>
              <a:rPr lang="en-GB" sz="4000" dirty="0"/>
              <a:t>framework of the kind used in biology. </a:t>
            </a:r>
          </a:p>
          <a:p>
            <a:pPr>
              <a:spcBef>
                <a:spcPts val="1200"/>
              </a:spcBef>
            </a:pPr>
            <a:r>
              <a:rPr lang="en-GB" sz="4000" dirty="0"/>
              <a:t>Pupils are not being rated on “scales”. </a:t>
            </a:r>
          </a:p>
          <a:p>
            <a:pPr>
              <a:spcBef>
                <a:spcPts val="1200"/>
              </a:spcBef>
            </a:pPr>
            <a:r>
              <a:rPr lang="en-GB" sz="4000" dirty="0"/>
              <a:t>More specifically, the pupils are not being graded on a scale running from “high” to “low” “ability”. </a:t>
            </a:r>
          </a:p>
          <a:p>
            <a:pPr>
              <a:spcBef>
                <a:spcPts val="1200"/>
              </a:spcBef>
            </a:pPr>
            <a:r>
              <a:rPr lang="en-GB" sz="4000" dirty="0"/>
              <a:t>All pupils are good at something; the question is: “What?” </a:t>
            </a:r>
          </a:p>
        </p:txBody>
      </p:sp>
    </p:spTree>
    <p:extLst>
      <p:ext uri="{BB962C8B-B14F-4D97-AF65-F5344CB8AC3E}">
        <p14:creationId xmlns:p14="http://schemas.microsoft.com/office/powerpoint/2010/main" val="3780262152"/>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0" y="832514"/>
            <a:ext cx="12010029" cy="374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90000"/>
              </a:lnSpc>
              <a:defRPr>
                <a:latin typeface="Times New Roman"/>
                <a:ea typeface="Times New Roman"/>
                <a:cs typeface="Times New Roman"/>
                <a:sym typeface="Times New Roman"/>
              </a:defRPr>
            </a:pPr>
            <a:r>
              <a:rPr lang="en-GB" i="1" dirty="0">
                <a:sym typeface="Times New Roman"/>
              </a:rPr>
              <a:t>So here we have the development of a wide variety of high-level competencies the “existence” of each of which depends on tapping each individual’s motives and creating situations in which they are able to develop and display their idiosyncratic talents and patterns of competence.</a:t>
            </a:r>
          </a:p>
        </p:txBody>
      </p:sp>
    </p:spTree>
    <p:extLst>
      <p:ext uri="{BB962C8B-B14F-4D97-AF65-F5344CB8AC3E}">
        <p14:creationId xmlns:p14="http://schemas.microsoft.com/office/powerpoint/2010/main" val="341585366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423082" y="363919"/>
            <a:ext cx="11436822" cy="64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Bef>
                <a:spcPts val="600"/>
              </a:spcBef>
            </a:pPr>
            <a:r>
              <a:rPr lang="en-GB" dirty="0"/>
              <a:t>But that is not all.</a:t>
            </a:r>
          </a:p>
          <a:p>
            <a:pPr>
              <a:spcBef>
                <a:spcPts val="600"/>
              </a:spcBef>
            </a:pPr>
            <a:r>
              <a:rPr lang="en-GB" dirty="0"/>
              <a:t>Without the context of others engaged in related tasks they </a:t>
            </a:r>
            <a:r>
              <a:rPr lang="en-GB" i="1" dirty="0"/>
              <a:t>could not</a:t>
            </a:r>
            <a:r>
              <a:rPr lang="en-GB" dirty="0"/>
              <a:t> have developed these competencies.</a:t>
            </a:r>
          </a:p>
          <a:p>
            <a:pPr>
              <a:spcBef>
                <a:spcPts val="600"/>
              </a:spcBef>
            </a:pPr>
            <a:r>
              <a:rPr lang="en-GB" dirty="0"/>
              <a:t>Indeed many of those talents could only </a:t>
            </a:r>
            <a:r>
              <a:rPr lang="en-GB" i="1" dirty="0"/>
              <a:t>exist </a:t>
            </a:r>
            <a:r>
              <a:rPr lang="en-GB" dirty="0"/>
              <a:t>in those contexts.</a:t>
            </a:r>
          </a:p>
          <a:p>
            <a:pPr>
              <a:spcBef>
                <a:spcPts val="600"/>
              </a:spcBef>
            </a:pPr>
            <a:r>
              <a:rPr lang="en-GB" dirty="0" err="1"/>
              <a:t>Outwith</a:t>
            </a:r>
            <a:r>
              <a:rPr lang="en-GB" dirty="0"/>
              <a:t> that context those concerned could not even be said to possess them.</a:t>
            </a:r>
          </a:p>
          <a:p>
            <a:pPr>
              <a:spcBef>
                <a:spcPts val="600"/>
              </a:spcBef>
            </a:pPr>
            <a:r>
              <a:rPr lang="en-GB" dirty="0"/>
              <a:t>They were </a:t>
            </a:r>
            <a:r>
              <a:rPr lang="en-GB" i="1" dirty="0"/>
              <a:t>emergent </a:t>
            </a:r>
            <a:r>
              <a:rPr lang="en-GB" dirty="0"/>
              <a:t>competencies.</a:t>
            </a:r>
          </a:p>
        </p:txBody>
      </p:sp>
    </p:spTree>
    <p:extLst>
      <p:ext uri="{BB962C8B-B14F-4D97-AF65-F5344CB8AC3E}">
        <p14:creationId xmlns:p14="http://schemas.microsoft.com/office/powerpoint/2010/main" val="280116107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95534" y="123963"/>
            <a:ext cx="11873551" cy="6740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lang="en-GB" sz="3600" dirty="0"/>
              <a:t>Not only that, the </a:t>
            </a:r>
            <a:r>
              <a:rPr lang="en-GB" sz="3600" i="1" dirty="0"/>
              <a:t>class as a whole displayed an emergent property</a:t>
            </a:r>
            <a:r>
              <a:rPr lang="en-GB" sz="3600" dirty="0"/>
              <a:t> which might be described as “collective intelligence” or “a climate of enterprise”.</a:t>
            </a:r>
          </a:p>
          <a:p>
            <a:endParaRPr lang="en-GB" sz="3600" dirty="0"/>
          </a:p>
          <a:p>
            <a:r>
              <a:rPr lang="en-GB" sz="3600" dirty="0"/>
              <a:t>Note that this emergent competence of the group, </a:t>
            </a:r>
            <a:r>
              <a:rPr lang="en-GB" sz="3600" i="1" dirty="0"/>
              <a:t>qua </a:t>
            </a:r>
            <a:r>
              <a:rPr lang="en-GB" sz="3600" dirty="0"/>
              <a:t>group, did not exist in anyone’s head. Indeed it did not “exist” anywhere.</a:t>
            </a:r>
          </a:p>
          <a:p>
            <a:r>
              <a:rPr lang="en-GB" sz="3600" dirty="0"/>
              <a:t> It was a </a:t>
            </a:r>
            <a:r>
              <a:rPr lang="en-GB" sz="3600" i="1" dirty="0"/>
              <a:t>systems </a:t>
            </a:r>
            <a:r>
              <a:rPr lang="en-GB" sz="3600" dirty="0"/>
              <a:t>property. </a:t>
            </a:r>
          </a:p>
          <a:p>
            <a:endParaRPr lang="en-GB" sz="3600" dirty="0"/>
          </a:p>
          <a:p>
            <a:r>
              <a:rPr lang="en-GB" sz="3600" dirty="0"/>
              <a:t>Yet it was a real emergent property just as the properties of copper sulphate are distinct from the properties of copper, sulphur, and oxygen.</a:t>
            </a:r>
          </a:p>
        </p:txBody>
      </p:sp>
    </p:spTree>
    <p:extLst>
      <p:ext uri="{BB962C8B-B14F-4D97-AF65-F5344CB8AC3E}">
        <p14:creationId xmlns:p14="http://schemas.microsoft.com/office/powerpoint/2010/main" val="406706760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067484" y="1823585"/>
            <a:ext cx="10057032"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lang="en-GB" dirty="0"/>
              <a:t>Nevertheless, it was produced by, and reciprocally affected, the emergent individual competencies of the pupils in the group.</a:t>
            </a:r>
          </a:p>
        </p:txBody>
      </p:sp>
    </p:spTree>
    <p:extLst>
      <p:ext uri="{BB962C8B-B14F-4D97-AF65-F5344CB8AC3E}">
        <p14:creationId xmlns:p14="http://schemas.microsoft.com/office/powerpoint/2010/main" val="134204102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067484" y="1823585"/>
            <a:ext cx="10057032"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dirty="0"/>
              <a:t>But now </a:t>
            </a:r>
            <a:r>
              <a:rPr lang="en-GB" dirty="0"/>
              <a:t>let us look at </a:t>
            </a:r>
            <a:r>
              <a:rPr dirty="0"/>
              <a:t>what the </a:t>
            </a:r>
            <a:r>
              <a:rPr i="1" dirty="0"/>
              <a:t>teacher </a:t>
            </a:r>
            <a:br>
              <a:rPr i="1" dirty="0"/>
            </a:br>
            <a:r>
              <a:rPr dirty="0"/>
              <a:t>is doing:</a:t>
            </a:r>
            <a:br>
              <a:rPr dirty="0"/>
            </a:br>
            <a:endParaRPr dirty="0"/>
          </a:p>
          <a:p>
            <a:pPr algn="ctr">
              <a:lnSpc>
                <a:spcPct val="90000"/>
              </a:lnSpc>
              <a:defRPr>
                <a:latin typeface="Times New Roman"/>
                <a:ea typeface="Times New Roman"/>
                <a:cs typeface="Times New Roman"/>
                <a:sym typeface="Times New Roman"/>
              </a:defRPr>
            </a:pPr>
            <a:r>
              <a:rPr dirty="0"/>
              <a:t>i.e. </a:t>
            </a:r>
            <a:r>
              <a:rPr lang="en-GB" dirty="0"/>
              <a:t>let us </a:t>
            </a:r>
            <a:r>
              <a:rPr dirty="0"/>
              <a:t>look at the nature of </a:t>
            </a:r>
            <a:r>
              <a:rPr i="1" dirty="0"/>
              <a:t>her </a:t>
            </a:r>
            <a:r>
              <a:rPr dirty="0"/>
              <a:t>competence.</a:t>
            </a:r>
          </a:p>
        </p:txBody>
      </p:sp>
    </p:spTree>
    <p:extLst>
      <p:ext uri="{BB962C8B-B14F-4D97-AF65-F5344CB8AC3E}">
        <p14:creationId xmlns:p14="http://schemas.microsoft.com/office/powerpoint/2010/main" val="71900243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067484" y="1099603"/>
            <a:ext cx="10057032"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lang="en-GB" dirty="0"/>
              <a:t>Just as the educational process for pupils largely took place in the environment outside the school so, too, did the work of the teacher.</a:t>
            </a:r>
          </a:p>
        </p:txBody>
      </p:sp>
    </p:spTree>
    <p:extLst>
      <p:ext uri="{BB962C8B-B14F-4D97-AF65-F5344CB8AC3E}">
        <p14:creationId xmlns:p14="http://schemas.microsoft.com/office/powerpoint/2010/main" val="1303672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0" y="363085"/>
            <a:ext cx="12090400" cy="6155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spcAft>
                <a:spcPts val="600"/>
              </a:spcAft>
            </a:pPr>
            <a:r>
              <a:rPr lang="en-GB" sz="3200" dirty="0"/>
              <a:t>Among other things</a:t>
            </a:r>
          </a:p>
          <a:p>
            <a:pPr>
              <a:spcAft>
                <a:spcPts val="600"/>
              </a:spcAft>
            </a:pPr>
            <a:r>
              <a:rPr lang="en-GB" sz="3200" dirty="0"/>
              <a:t>She spent a great deal of time with the parents of the children in order to legitimise the educational process she was implementing.</a:t>
            </a:r>
          </a:p>
          <a:p>
            <a:pPr>
              <a:spcAft>
                <a:spcPts val="600"/>
              </a:spcAft>
            </a:pPr>
            <a:r>
              <a:rPr lang="en-GB" sz="3200" dirty="0"/>
              <a:t>She spent time with school administrators and the heads of secondary schools undermining their faith in traditional tests as meaningful measures of such things as reading and mathematical ability … and assuring them that the futures of these children in their schools and the schools themselves (via “performance-based” assessments) were not being jeopardised as a result of the activities in which they were engaged. </a:t>
            </a:r>
          </a:p>
        </p:txBody>
      </p:sp>
    </p:spTree>
    <p:extLst>
      <p:ext uri="{BB962C8B-B14F-4D97-AF65-F5344CB8AC3E}">
        <p14:creationId xmlns:p14="http://schemas.microsoft.com/office/powerpoint/2010/main" val="391275985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png" descr="image.png"/>
          <p:cNvPicPr>
            <a:picLocks noChangeAspect="1"/>
          </p:cNvPicPr>
          <p:nvPr/>
        </p:nvPicPr>
        <p:blipFill>
          <a:blip r:embed="rId2"/>
          <a:stretch>
            <a:fillRect/>
          </a:stretch>
        </p:blipFill>
        <p:spPr>
          <a:xfrm>
            <a:off x="542131" y="1424573"/>
            <a:ext cx="11107739" cy="298609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1067484" y="996271"/>
            <a:ext cx="10057032" cy="5441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lang="en-GB" dirty="0"/>
              <a:t>These components of competence deployed by these teachers as managers of pupil development can be captured in the figure below, which was developed by Lees (1996) as a basis for discussing managerial competence in other organisations.</a:t>
            </a:r>
          </a:p>
          <a:p>
            <a:pPr algn="ctr">
              <a:lnSpc>
                <a:spcPct val="90000"/>
              </a:lnSpc>
              <a:defRPr>
                <a:latin typeface="Times New Roman"/>
                <a:ea typeface="Times New Roman"/>
                <a:cs typeface="Times New Roman"/>
                <a:sym typeface="Times New Roman"/>
              </a:defRPr>
            </a:pPr>
            <a:endParaRPr lang="en-GB" dirty="0"/>
          </a:p>
        </p:txBody>
      </p:sp>
    </p:spTree>
    <p:extLst>
      <p:ext uri="{BB962C8B-B14F-4D97-AF65-F5344CB8AC3E}">
        <p14:creationId xmlns:p14="http://schemas.microsoft.com/office/powerpoint/2010/main" val="421738102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p:cNvGrpSpPr/>
          <p:nvPr/>
        </p:nvGrpSpPr>
        <p:grpSpPr>
          <a:xfrm>
            <a:off x="2995789" y="262827"/>
            <a:ext cx="6200423" cy="6200423"/>
            <a:chOff x="0" y="0"/>
            <a:chExt cx="6200422" cy="6200422"/>
          </a:xfrm>
        </p:grpSpPr>
        <p:sp>
          <p:nvSpPr>
            <p:cNvPr id="130" name="Circle"/>
            <p:cNvSpPr/>
            <p:nvPr/>
          </p:nvSpPr>
          <p:spPr>
            <a:xfrm>
              <a:off x="0" y="1"/>
              <a:ext cx="6200423" cy="6200422"/>
            </a:xfrm>
            <a:prstGeom prst="ellipse">
              <a:avLst/>
            </a:prstGeom>
            <a:noFill/>
            <a:ln w="19050" cap="flat">
              <a:solidFill>
                <a:srgbClr val="000000"/>
              </a:solidFill>
              <a:prstDash val="solid"/>
              <a:round/>
            </a:ln>
            <a:effectLst/>
          </p:spPr>
          <p:txBody>
            <a:bodyPr wrap="square" lIns="45718" tIns="45718" rIns="45718" bIns="45718" numCol="1" anchor="t">
              <a:noAutofit/>
            </a:bodyPr>
            <a:lstStyle/>
            <a:p>
              <a:pPr>
                <a:defRPr sz="1800" b="0">
                  <a:latin typeface="Calibri"/>
                  <a:ea typeface="Calibri"/>
                  <a:cs typeface="Calibri"/>
                  <a:sym typeface="Calibri"/>
                </a:defRPr>
              </a:pPr>
              <a:endParaRPr/>
            </a:p>
          </p:txBody>
        </p:sp>
        <p:sp>
          <p:nvSpPr>
            <p:cNvPr id="131" name="Triangle"/>
            <p:cNvSpPr/>
            <p:nvPr/>
          </p:nvSpPr>
          <p:spPr>
            <a:xfrm>
              <a:off x="883821" y="689011"/>
              <a:ext cx="4429362" cy="4232503"/>
            </a:xfrm>
            <a:prstGeom prst="triangle">
              <a:avLst/>
            </a:prstGeom>
            <a:solidFill>
              <a:srgbClr val="FFFFFF"/>
            </a:solidFill>
            <a:ln w="19050" cap="flat">
              <a:solidFill>
                <a:srgbClr val="000000"/>
              </a:solidFill>
              <a:prstDash val="solid"/>
              <a:round/>
            </a:ln>
            <a:effectLst/>
          </p:spPr>
          <p:txBody>
            <a:bodyPr wrap="square" lIns="45718" tIns="45718" rIns="45718" bIns="45718" numCol="1" anchor="t">
              <a:noAutofit/>
            </a:bodyPr>
            <a:lstStyle/>
            <a:p>
              <a:pPr>
                <a:defRPr sz="1800" b="0">
                  <a:latin typeface="Calibri"/>
                  <a:ea typeface="Calibri"/>
                  <a:cs typeface="Calibri"/>
                  <a:sym typeface="Calibri"/>
                </a:defRPr>
              </a:pPr>
              <a:endParaRPr/>
            </a:p>
          </p:txBody>
        </p:sp>
        <p:sp>
          <p:nvSpPr>
            <p:cNvPr id="132" name="Triangle"/>
            <p:cNvSpPr/>
            <p:nvPr/>
          </p:nvSpPr>
          <p:spPr>
            <a:xfrm>
              <a:off x="1410832" y="1312403"/>
              <a:ext cx="3346629" cy="3215390"/>
            </a:xfrm>
            <a:prstGeom prst="triangle">
              <a:avLst/>
            </a:prstGeom>
            <a:solidFill>
              <a:srgbClr val="FFFFFF"/>
            </a:solidFill>
            <a:ln w="9525" cap="flat">
              <a:solidFill>
                <a:srgbClr val="000000"/>
              </a:solidFill>
              <a:prstDash val="solid"/>
              <a:round/>
            </a:ln>
            <a:effectLst/>
          </p:spPr>
          <p:txBody>
            <a:bodyPr wrap="square" lIns="45718" tIns="45718" rIns="45718" bIns="45718" numCol="1" anchor="t">
              <a:noAutofit/>
            </a:bodyPr>
            <a:lstStyle/>
            <a:p>
              <a:pPr>
                <a:defRPr sz="1800" b="0">
                  <a:latin typeface="Calibri"/>
                  <a:ea typeface="Calibri"/>
                  <a:cs typeface="Calibri"/>
                  <a:sym typeface="Calibri"/>
                </a:defRPr>
              </a:pPr>
              <a:endParaRPr/>
            </a:p>
          </p:txBody>
        </p:sp>
        <p:sp>
          <p:nvSpPr>
            <p:cNvPr id="133" name="Line"/>
            <p:cNvSpPr/>
            <p:nvPr/>
          </p:nvSpPr>
          <p:spPr>
            <a:xfrm flipV="1">
              <a:off x="3100551" y="0"/>
              <a:ext cx="2" cy="689013"/>
            </a:xfrm>
            <a:prstGeom prst="line">
              <a:avLst/>
            </a:prstGeom>
            <a:noFill/>
            <a:ln w="19050" cap="flat">
              <a:solidFill>
                <a:srgbClr val="000000"/>
              </a:solidFill>
              <a:prstDash val="solid"/>
              <a:round/>
            </a:ln>
            <a:effectLst/>
          </p:spPr>
          <p:txBody>
            <a:bodyPr wrap="square" lIns="45718" tIns="45718" rIns="45718" bIns="45718" numCol="1" anchor="t">
              <a:noAutofit/>
            </a:bodyPr>
            <a:lstStyle/>
            <a:p>
              <a:endParaRPr/>
            </a:p>
          </p:txBody>
        </p:sp>
        <p:sp>
          <p:nvSpPr>
            <p:cNvPr id="134" name="Line"/>
            <p:cNvSpPr/>
            <p:nvPr/>
          </p:nvSpPr>
          <p:spPr>
            <a:xfrm flipV="1">
              <a:off x="3100551" y="4916727"/>
              <a:ext cx="2" cy="1278911"/>
            </a:xfrm>
            <a:prstGeom prst="line">
              <a:avLst/>
            </a:prstGeom>
            <a:noFill/>
            <a:ln w="19050" cap="flat">
              <a:solidFill>
                <a:srgbClr val="000000"/>
              </a:solidFill>
              <a:prstDash val="solid"/>
              <a:round/>
            </a:ln>
            <a:effectLst/>
          </p:spPr>
          <p:txBody>
            <a:bodyPr wrap="square" lIns="45718" tIns="45718" rIns="45718" bIns="45718" numCol="1" anchor="t">
              <a:noAutofit/>
            </a:bodyPr>
            <a:lstStyle/>
            <a:p>
              <a:endParaRPr/>
            </a:p>
          </p:txBody>
        </p:sp>
        <p:sp>
          <p:nvSpPr>
            <p:cNvPr id="135" name="Line"/>
            <p:cNvSpPr/>
            <p:nvPr/>
          </p:nvSpPr>
          <p:spPr>
            <a:xfrm>
              <a:off x="-1" y="3102602"/>
              <a:ext cx="1840784" cy="2"/>
            </a:xfrm>
            <a:prstGeom prst="line">
              <a:avLst/>
            </a:prstGeom>
            <a:noFill/>
            <a:ln w="19050" cap="flat">
              <a:solidFill>
                <a:srgbClr val="000000"/>
              </a:solidFill>
              <a:prstDash val="solid"/>
              <a:round/>
            </a:ln>
            <a:effectLst/>
          </p:spPr>
          <p:txBody>
            <a:bodyPr wrap="square" lIns="45718" tIns="45718" rIns="45718" bIns="45718" numCol="1" anchor="t">
              <a:noAutofit/>
            </a:bodyPr>
            <a:lstStyle/>
            <a:p>
              <a:endParaRPr/>
            </a:p>
          </p:txBody>
        </p:sp>
        <p:sp>
          <p:nvSpPr>
            <p:cNvPr id="136" name="Line"/>
            <p:cNvSpPr/>
            <p:nvPr/>
          </p:nvSpPr>
          <p:spPr>
            <a:xfrm flipH="1" flipV="1">
              <a:off x="4351436" y="3082096"/>
              <a:ext cx="1840783" cy="2"/>
            </a:xfrm>
            <a:prstGeom prst="line">
              <a:avLst/>
            </a:prstGeom>
            <a:noFill/>
            <a:ln w="19050" cap="flat">
              <a:solidFill>
                <a:srgbClr val="000000"/>
              </a:solidFill>
              <a:prstDash val="solid"/>
              <a:round/>
            </a:ln>
            <a:effectLst/>
          </p:spPr>
          <p:txBody>
            <a:bodyPr wrap="square" lIns="45718" tIns="45718" rIns="45718" bIns="45718" numCol="1" anchor="t">
              <a:noAutofit/>
            </a:bodyPr>
            <a:lstStyle/>
            <a:p>
              <a:endParaRPr/>
            </a:p>
          </p:txBody>
        </p:sp>
        <p:sp>
          <p:nvSpPr>
            <p:cNvPr id="137" name="Oval"/>
            <p:cNvSpPr/>
            <p:nvPr/>
          </p:nvSpPr>
          <p:spPr>
            <a:xfrm>
              <a:off x="2756045" y="3342526"/>
              <a:ext cx="689015" cy="492153"/>
            </a:xfrm>
            <a:prstGeom prst="ellipse">
              <a:avLst/>
            </a:prstGeom>
            <a:solidFill>
              <a:srgbClr val="FFFFFF"/>
            </a:solidFill>
            <a:ln w="12700" cap="flat">
              <a:solidFill>
                <a:srgbClr val="000000"/>
              </a:solidFill>
              <a:prstDash val="solid"/>
              <a:round/>
            </a:ln>
            <a:effectLst/>
          </p:spPr>
          <p:txBody>
            <a:bodyPr wrap="square" lIns="45718" tIns="45718" rIns="45718" bIns="45718" numCol="1" anchor="t">
              <a:noAutofit/>
            </a:bodyPr>
            <a:lstStyle/>
            <a:p>
              <a:pPr>
                <a:defRPr sz="1800" b="0">
                  <a:latin typeface="Calibri"/>
                  <a:ea typeface="Calibri"/>
                  <a:cs typeface="Calibri"/>
                  <a:sym typeface="Calibri"/>
                </a:defRPr>
              </a:pPr>
              <a:endParaRPr/>
            </a:p>
          </p:txBody>
        </p:sp>
        <p:sp>
          <p:nvSpPr>
            <p:cNvPr id="138" name="Performance"/>
            <p:cNvSpPr txBox="1"/>
            <p:nvPr/>
          </p:nvSpPr>
          <p:spPr>
            <a:xfrm>
              <a:off x="2797058" y="3533234"/>
              <a:ext cx="689013"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800">
                  <a:latin typeface="Times New Roman"/>
                  <a:ea typeface="Times New Roman"/>
                  <a:cs typeface="Times New Roman"/>
                  <a:sym typeface="Times New Roman"/>
                </a:defRPr>
              </a:lvl1pPr>
            </a:lstStyle>
            <a:p>
              <a:r>
                <a:t>Performance</a:t>
              </a:r>
            </a:p>
          </p:txBody>
        </p:sp>
        <p:grpSp>
          <p:nvGrpSpPr>
            <p:cNvPr id="141" name="Group"/>
            <p:cNvGrpSpPr/>
            <p:nvPr/>
          </p:nvGrpSpPr>
          <p:grpSpPr>
            <a:xfrm>
              <a:off x="2712298" y="4011031"/>
              <a:ext cx="787445" cy="196864"/>
              <a:chOff x="0" y="0"/>
              <a:chExt cx="787443" cy="196863"/>
            </a:xfrm>
          </p:grpSpPr>
          <p:sp>
            <p:nvSpPr>
              <p:cNvPr id="139" name="Rectangle"/>
              <p:cNvSpPr/>
              <p:nvPr/>
            </p:nvSpPr>
            <p:spPr>
              <a:xfrm>
                <a:off x="-1" y="-1"/>
                <a:ext cx="787445" cy="196865"/>
              </a:xfrm>
              <a:prstGeom prst="rect">
                <a:avLst/>
              </a:prstGeom>
              <a:noFill/>
              <a:ln w="12700" cap="flat">
                <a:solidFill>
                  <a:srgbClr val="000000"/>
                </a:solidFill>
                <a:prstDash val="solid"/>
                <a:round/>
              </a:ln>
              <a:effectLst/>
            </p:spPr>
            <p:txBody>
              <a:bodyPr wrap="square" lIns="45718" tIns="45718" rIns="45718" bIns="45718" numCol="1" anchor="t">
                <a:noAutofit/>
              </a:bodyPr>
              <a:lstStyle/>
              <a:p>
                <a:pPr algn="ctr">
                  <a:defRPr sz="1800" b="0">
                    <a:latin typeface="Calibri"/>
                    <a:ea typeface="Calibri"/>
                    <a:cs typeface="Calibri"/>
                    <a:sym typeface="Calibri"/>
                  </a:defRPr>
                </a:pPr>
                <a:endParaRPr/>
              </a:p>
            </p:txBody>
          </p:sp>
          <p:sp>
            <p:nvSpPr>
              <p:cNvPr id="140" name="Development"/>
              <p:cNvSpPr txBox="1"/>
              <p:nvPr/>
            </p:nvSpPr>
            <p:spPr>
              <a:xfrm>
                <a:off x="-1" y="-1"/>
                <a:ext cx="787445" cy="16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 tIns="28800" rIns="28800" bIns="28800" numCol="1" anchor="t">
                <a:spAutoFit/>
              </a:bodyPr>
              <a:lstStyle>
                <a:lvl1pPr algn="ctr">
                  <a:defRPr sz="800">
                    <a:latin typeface="Times New Roman"/>
                    <a:ea typeface="Times New Roman"/>
                    <a:cs typeface="Times New Roman"/>
                    <a:sym typeface="Times New Roman"/>
                  </a:defRPr>
                </a:lvl1pPr>
              </a:lstStyle>
              <a:p>
                <a:r>
                  <a:t>Development</a:t>
                </a:r>
              </a:p>
            </p:txBody>
          </p:sp>
        </p:grpSp>
        <p:grpSp>
          <p:nvGrpSpPr>
            <p:cNvPr id="144" name="Group"/>
            <p:cNvGrpSpPr/>
            <p:nvPr/>
          </p:nvGrpSpPr>
          <p:grpSpPr>
            <a:xfrm>
              <a:off x="2698628" y="2966577"/>
              <a:ext cx="787444" cy="196864"/>
              <a:chOff x="0" y="0"/>
              <a:chExt cx="787443" cy="196863"/>
            </a:xfrm>
          </p:grpSpPr>
          <p:sp>
            <p:nvSpPr>
              <p:cNvPr id="142" name="Rectangle"/>
              <p:cNvSpPr/>
              <p:nvPr/>
            </p:nvSpPr>
            <p:spPr>
              <a:xfrm>
                <a:off x="-1" y="-1"/>
                <a:ext cx="787445" cy="196865"/>
              </a:xfrm>
              <a:prstGeom prst="rect">
                <a:avLst/>
              </a:prstGeom>
              <a:noFill/>
              <a:ln w="12700" cap="flat">
                <a:solidFill>
                  <a:srgbClr val="000000"/>
                </a:solidFill>
                <a:prstDash val="solid"/>
                <a:round/>
              </a:ln>
              <a:effectLst/>
            </p:spPr>
            <p:txBody>
              <a:bodyPr wrap="square" lIns="45718" tIns="45718" rIns="45718" bIns="45718" numCol="1" anchor="t">
                <a:noAutofit/>
              </a:bodyPr>
              <a:lstStyle/>
              <a:p>
                <a:pPr algn="ctr">
                  <a:defRPr sz="1800" b="0">
                    <a:latin typeface="Calibri"/>
                    <a:ea typeface="Calibri"/>
                    <a:cs typeface="Calibri"/>
                    <a:sym typeface="Calibri"/>
                  </a:defRPr>
                </a:pPr>
                <a:endParaRPr/>
              </a:p>
            </p:txBody>
          </p:sp>
          <p:sp>
            <p:nvSpPr>
              <p:cNvPr id="143" name="Rewards"/>
              <p:cNvSpPr txBox="1"/>
              <p:nvPr/>
            </p:nvSpPr>
            <p:spPr>
              <a:xfrm>
                <a:off x="-1" y="-1"/>
                <a:ext cx="787445" cy="16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 tIns="28800" rIns="28800" bIns="28800" numCol="1" anchor="t">
                <a:spAutoFit/>
              </a:bodyPr>
              <a:lstStyle>
                <a:lvl1pPr algn="ctr">
                  <a:defRPr sz="800">
                    <a:latin typeface="Times New Roman"/>
                    <a:ea typeface="Times New Roman"/>
                    <a:cs typeface="Times New Roman"/>
                    <a:sym typeface="Times New Roman"/>
                  </a:defRPr>
                </a:lvl1pPr>
              </a:lstStyle>
              <a:p>
                <a:r>
                  <a:t>Rewards</a:t>
                </a:r>
              </a:p>
            </p:txBody>
          </p:sp>
        </p:grpSp>
        <p:grpSp>
          <p:nvGrpSpPr>
            <p:cNvPr id="147" name="Group"/>
            <p:cNvGrpSpPr/>
            <p:nvPr/>
          </p:nvGrpSpPr>
          <p:grpSpPr>
            <a:xfrm>
              <a:off x="3598170" y="3486070"/>
              <a:ext cx="581015" cy="196863"/>
              <a:chOff x="0" y="0"/>
              <a:chExt cx="581014" cy="196862"/>
            </a:xfrm>
          </p:grpSpPr>
          <p:sp>
            <p:nvSpPr>
              <p:cNvPr id="145" name="Rectangle"/>
              <p:cNvSpPr/>
              <p:nvPr/>
            </p:nvSpPr>
            <p:spPr>
              <a:xfrm>
                <a:off x="-1" y="-1"/>
                <a:ext cx="581015" cy="196863"/>
              </a:xfrm>
              <a:prstGeom prst="rect">
                <a:avLst/>
              </a:prstGeom>
              <a:noFill/>
              <a:ln w="12700" cap="flat">
                <a:solidFill>
                  <a:srgbClr val="000000"/>
                </a:solidFill>
                <a:prstDash val="solid"/>
                <a:round/>
              </a:ln>
              <a:effectLst/>
            </p:spPr>
            <p:txBody>
              <a:bodyPr wrap="square" lIns="45718" tIns="45718" rIns="45718" bIns="45718" numCol="1" anchor="t">
                <a:noAutofit/>
              </a:bodyPr>
              <a:lstStyle/>
              <a:p>
                <a:pPr algn="ctr">
                  <a:defRPr sz="1800" b="0">
                    <a:latin typeface="Calibri"/>
                    <a:ea typeface="Calibri"/>
                    <a:cs typeface="Calibri"/>
                    <a:sym typeface="Calibri"/>
                  </a:defRPr>
                </a:pPr>
                <a:endParaRPr/>
              </a:p>
            </p:txBody>
          </p:sp>
          <p:sp>
            <p:nvSpPr>
              <p:cNvPr id="146" name="Appraisal"/>
              <p:cNvSpPr txBox="1"/>
              <p:nvPr/>
            </p:nvSpPr>
            <p:spPr>
              <a:xfrm>
                <a:off x="-1" y="-1"/>
                <a:ext cx="581015" cy="16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 tIns="28800" rIns="28800" bIns="28800" numCol="1" anchor="t">
                <a:spAutoFit/>
              </a:bodyPr>
              <a:lstStyle>
                <a:lvl1pPr algn="ctr">
                  <a:defRPr sz="800">
                    <a:latin typeface="Times New Roman"/>
                    <a:ea typeface="Times New Roman"/>
                    <a:cs typeface="Times New Roman"/>
                    <a:sym typeface="Times New Roman"/>
                  </a:defRPr>
                </a:lvl1pPr>
              </a:lstStyle>
              <a:p>
                <a:r>
                  <a:t>Appraisal</a:t>
                </a:r>
              </a:p>
            </p:txBody>
          </p:sp>
        </p:grpSp>
        <p:grpSp>
          <p:nvGrpSpPr>
            <p:cNvPr id="150" name="Group"/>
            <p:cNvGrpSpPr/>
            <p:nvPr/>
          </p:nvGrpSpPr>
          <p:grpSpPr>
            <a:xfrm>
              <a:off x="1993211" y="3486070"/>
              <a:ext cx="581015" cy="196863"/>
              <a:chOff x="0" y="0"/>
              <a:chExt cx="581014" cy="196862"/>
            </a:xfrm>
          </p:grpSpPr>
          <p:sp>
            <p:nvSpPr>
              <p:cNvPr id="148" name="Rectangle"/>
              <p:cNvSpPr/>
              <p:nvPr/>
            </p:nvSpPr>
            <p:spPr>
              <a:xfrm>
                <a:off x="-1" y="-1"/>
                <a:ext cx="581015" cy="196863"/>
              </a:xfrm>
              <a:prstGeom prst="rect">
                <a:avLst/>
              </a:prstGeom>
              <a:noFill/>
              <a:ln w="12700" cap="flat">
                <a:solidFill>
                  <a:srgbClr val="000000"/>
                </a:solidFill>
                <a:prstDash val="solid"/>
                <a:round/>
              </a:ln>
              <a:effectLst/>
            </p:spPr>
            <p:txBody>
              <a:bodyPr wrap="square" lIns="45718" tIns="45718" rIns="45718" bIns="45718" numCol="1" anchor="t">
                <a:noAutofit/>
              </a:bodyPr>
              <a:lstStyle/>
              <a:p>
                <a:pPr algn="ctr">
                  <a:defRPr sz="1800" b="0">
                    <a:latin typeface="Calibri"/>
                    <a:ea typeface="Calibri"/>
                    <a:cs typeface="Calibri"/>
                    <a:sym typeface="Calibri"/>
                  </a:defRPr>
                </a:pPr>
                <a:endParaRPr/>
              </a:p>
            </p:txBody>
          </p:sp>
          <p:sp>
            <p:nvSpPr>
              <p:cNvPr id="149" name="Selection"/>
              <p:cNvSpPr txBox="1"/>
              <p:nvPr/>
            </p:nvSpPr>
            <p:spPr>
              <a:xfrm>
                <a:off x="-1" y="-1"/>
                <a:ext cx="581015" cy="1675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 tIns="28800" rIns="28800" bIns="28800" numCol="1" anchor="t">
                <a:spAutoFit/>
              </a:bodyPr>
              <a:lstStyle>
                <a:lvl1pPr algn="ctr">
                  <a:defRPr sz="800">
                    <a:latin typeface="Times New Roman"/>
                    <a:ea typeface="Times New Roman"/>
                    <a:cs typeface="Times New Roman"/>
                    <a:sym typeface="Times New Roman"/>
                  </a:defRPr>
                </a:lvl1pPr>
              </a:lstStyle>
              <a:p>
                <a:r>
                  <a:t>Selection</a:t>
                </a:r>
              </a:p>
            </p:txBody>
          </p:sp>
        </p:grpSp>
        <p:sp>
          <p:nvSpPr>
            <p:cNvPr id="151" name="Human Resource Cycle"/>
            <p:cNvSpPr txBox="1"/>
            <p:nvPr/>
          </p:nvSpPr>
          <p:spPr>
            <a:xfrm>
              <a:off x="2188704" y="4287184"/>
              <a:ext cx="1826430" cy="134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000">
                  <a:latin typeface="Times New Roman"/>
                  <a:ea typeface="Times New Roman"/>
                  <a:cs typeface="Times New Roman"/>
                  <a:sym typeface="Times New Roman"/>
                </a:defRPr>
              </a:lvl1pPr>
            </a:lstStyle>
            <a:p>
              <a:r>
                <a:t>Human Resource Cycle</a:t>
              </a:r>
            </a:p>
          </p:txBody>
        </p:sp>
        <p:sp>
          <p:nvSpPr>
            <p:cNvPr id="152" name="Technology"/>
            <p:cNvSpPr txBox="1"/>
            <p:nvPr/>
          </p:nvSpPr>
          <p:spPr>
            <a:xfrm>
              <a:off x="2166831" y="4626221"/>
              <a:ext cx="1826429" cy="184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latin typeface="Times New Roman"/>
                  <a:ea typeface="Times New Roman"/>
                  <a:cs typeface="Times New Roman"/>
                  <a:sym typeface="Times New Roman"/>
                </a:defRPr>
              </a:lvl1pPr>
            </a:lstStyle>
            <a:p>
              <a:r>
                <a:t>Technology</a:t>
              </a:r>
            </a:p>
          </p:txBody>
        </p:sp>
        <p:sp>
          <p:nvSpPr>
            <p:cNvPr id="153" name="Political"/>
            <p:cNvSpPr txBox="1"/>
            <p:nvPr/>
          </p:nvSpPr>
          <p:spPr>
            <a:xfrm>
              <a:off x="492151" y="1673314"/>
              <a:ext cx="1826429" cy="19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400">
                  <a:latin typeface="Times New Roman"/>
                  <a:ea typeface="Times New Roman"/>
                  <a:cs typeface="Times New Roman"/>
                  <a:sym typeface="Times New Roman"/>
                </a:defRPr>
              </a:lvl1pPr>
            </a:lstStyle>
            <a:p>
              <a:r>
                <a:t>Political</a:t>
              </a:r>
            </a:p>
          </p:txBody>
        </p:sp>
        <p:sp>
          <p:nvSpPr>
            <p:cNvPr id="154" name="Legal"/>
            <p:cNvSpPr txBox="1"/>
            <p:nvPr/>
          </p:nvSpPr>
          <p:spPr>
            <a:xfrm>
              <a:off x="3641917" y="1673314"/>
              <a:ext cx="1826429" cy="19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400">
                  <a:latin typeface="Times New Roman"/>
                  <a:ea typeface="Times New Roman"/>
                  <a:cs typeface="Times New Roman"/>
                  <a:sym typeface="Times New Roman"/>
                </a:defRPr>
              </a:lvl1pPr>
            </a:lstStyle>
            <a:p>
              <a:r>
                <a:t>Legal</a:t>
              </a:r>
            </a:p>
          </p:txBody>
        </p:sp>
        <p:sp>
          <p:nvSpPr>
            <p:cNvPr id="155" name="Structure"/>
            <p:cNvSpPr txBox="1"/>
            <p:nvPr/>
          </p:nvSpPr>
          <p:spPr>
            <a:xfrm rot="17806826">
              <a:off x="1802695" y="2728324"/>
              <a:ext cx="689013" cy="116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rmAutofit/>
            </a:bodyPr>
            <a:lstStyle>
              <a:lvl1pPr algn="ctr">
                <a:defRPr sz="700">
                  <a:ln w="3175" cap="flat">
                    <a:solidFill>
                      <a:srgbClr val="000000"/>
                    </a:solidFill>
                    <a:prstDash val="solid"/>
                    <a:round/>
                  </a:ln>
                  <a:latin typeface="Times New Roman"/>
                  <a:ea typeface="Times New Roman"/>
                  <a:cs typeface="Times New Roman"/>
                  <a:sym typeface="Times New Roman"/>
                </a:defRPr>
              </a:lvl1pPr>
            </a:lstStyle>
            <a:p>
              <a:r>
                <a:t>Structure</a:t>
              </a:r>
            </a:p>
          </p:txBody>
        </p:sp>
        <p:sp>
          <p:nvSpPr>
            <p:cNvPr id="156" name="Culture"/>
            <p:cNvSpPr txBox="1"/>
            <p:nvPr/>
          </p:nvSpPr>
          <p:spPr>
            <a:xfrm rot="3713527">
              <a:off x="3749612" y="2727424"/>
              <a:ext cx="542736" cy="116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rmAutofit/>
            </a:bodyPr>
            <a:lstStyle>
              <a:lvl1pPr algn="ctr">
                <a:defRPr sz="700">
                  <a:ln w="3175" cap="flat">
                    <a:solidFill>
                      <a:srgbClr val="000000"/>
                    </a:solidFill>
                    <a:prstDash val="solid"/>
                    <a:round/>
                  </a:ln>
                  <a:latin typeface="Times New Roman"/>
                  <a:ea typeface="Times New Roman"/>
                  <a:cs typeface="Times New Roman"/>
                  <a:sym typeface="Times New Roman"/>
                </a:defRPr>
              </a:lvl1pPr>
            </a:lstStyle>
            <a:p>
              <a:r>
                <a:t>Culture</a:t>
              </a:r>
            </a:p>
          </p:txBody>
        </p:sp>
        <p:sp>
          <p:nvSpPr>
            <p:cNvPr id="157" name="Strategy"/>
            <p:cNvSpPr txBox="1"/>
            <p:nvPr/>
          </p:nvSpPr>
          <p:spPr>
            <a:xfrm>
              <a:off x="2674020" y="2267313"/>
              <a:ext cx="820254" cy="184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latin typeface="Times New Roman"/>
                  <a:ea typeface="Times New Roman"/>
                  <a:cs typeface="Times New Roman"/>
                  <a:sym typeface="Times New Roman"/>
                </a:defRPr>
              </a:lvl1pPr>
            </a:lstStyle>
            <a:p>
              <a:r>
                <a:t>Strategy</a:t>
              </a:r>
            </a:p>
          </p:txBody>
        </p:sp>
        <p:sp>
          <p:nvSpPr>
            <p:cNvPr id="158" name="Economic"/>
            <p:cNvSpPr txBox="1"/>
            <p:nvPr/>
          </p:nvSpPr>
          <p:spPr>
            <a:xfrm>
              <a:off x="984302" y="5220220"/>
              <a:ext cx="1826429" cy="19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400">
                  <a:latin typeface="Times New Roman"/>
                  <a:ea typeface="Times New Roman"/>
                  <a:cs typeface="Times New Roman"/>
                  <a:sym typeface="Times New Roman"/>
                </a:defRPr>
              </a:lvl1pPr>
            </a:lstStyle>
            <a:p>
              <a:r>
                <a:t>Economic</a:t>
              </a:r>
            </a:p>
          </p:txBody>
        </p:sp>
        <p:sp>
          <p:nvSpPr>
            <p:cNvPr id="159" name="Socio-Cultural"/>
            <p:cNvSpPr txBox="1"/>
            <p:nvPr/>
          </p:nvSpPr>
          <p:spPr>
            <a:xfrm>
              <a:off x="3330221" y="5220220"/>
              <a:ext cx="1826430" cy="19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400">
                  <a:latin typeface="Times New Roman"/>
                  <a:ea typeface="Times New Roman"/>
                  <a:cs typeface="Times New Roman"/>
                  <a:sym typeface="Times New Roman"/>
                </a:defRPr>
              </a:lvl1pPr>
            </a:lstStyle>
            <a:p>
              <a:r>
                <a:t>Socio-Cultural</a:t>
              </a:r>
            </a:p>
          </p:txBody>
        </p:sp>
        <p:sp>
          <p:nvSpPr>
            <p:cNvPr id="160" name="Line"/>
            <p:cNvSpPr/>
            <p:nvPr/>
          </p:nvSpPr>
          <p:spPr>
            <a:xfrm>
              <a:off x="2568071" y="3589285"/>
              <a:ext cx="193445" cy="2"/>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1" name="Line"/>
            <p:cNvSpPr/>
            <p:nvPr/>
          </p:nvSpPr>
          <p:spPr>
            <a:xfrm>
              <a:off x="3437538" y="3594754"/>
              <a:ext cx="155166" cy="2"/>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2" name="Line"/>
            <p:cNvSpPr/>
            <p:nvPr/>
          </p:nvSpPr>
          <p:spPr>
            <a:xfrm flipH="1">
              <a:off x="3497750" y="3677744"/>
              <a:ext cx="534411" cy="447842"/>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3" name="Line"/>
            <p:cNvSpPr/>
            <p:nvPr/>
          </p:nvSpPr>
          <p:spPr>
            <a:xfrm>
              <a:off x="3100609" y="3160762"/>
              <a:ext cx="2" cy="193444"/>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4" name="Line"/>
            <p:cNvSpPr/>
            <p:nvPr/>
          </p:nvSpPr>
          <p:spPr>
            <a:xfrm flipV="1">
              <a:off x="3106645" y="3819697"/>
              <a:ext cx="2" cy="193445"/>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5" name="Line"/>
            <p:cNvSpPr/>
            <p:nvPr/>
          </p:nvSpPr>
          <p:spPr>
            <a:xfrm flipH="1" flipV="1">
              <a:off x="3483076" y="3060248"/>
              <a:ext cx="554190" cy="423065"/>
            </a:xfrm>
            <a:prstGeom prst="line">
              <a:avLst/>
            </a:prstGeom>
            <a:noFill/>
            <a:ln w="12700"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66" name="Line"/>
            <p:cNvSpPr/>
            <p:nvPr/>
          </p:nvSpPr>
          <p:spPr>
            <a:xfrm flipH="1" flipV="1">
              <a:off x="2143991" y="3680368"/>
              <a:ext cx="569959" cy="435078"/>
            </a:xfrm>
            <a:prstGeom prst="line">
              <a:avLst/>
            </a:prstGeom>
            <a:noFill/>
            <a:ln w="12700" cap="flat">
              <a:solidFill>
                <a:srgbClr val="000000"/>
              </a:solidFill>
              <a:prstDash val="dash"/>
              <a:round/>
              <a:tailEnd type="triangle" w="med" len="med"/>
            </a:ln>
            <a:effectLst/>
          </p:spPr>
          <p:txBody>
            <a:bodyPr wrap="square" lIns="45718" tIns="45718" rIns="45718" bIns="45718" numCol="1" anchor="t">
              <a:noAutofit/>
            </a:bodyPr>
            <a:lstStyle/>
            <a:p>
              <a:endParaRPr/>
            </a:p>
          </p:txBody>
        </p:sp>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he question was: Are such things actually of value, particularly in the workplace?"/>
          <p:cNvSpPr txBox="1"/>
          <p:nvPr/>
        </p:nvSpPr>
        <p:spPr>
          <a:xfrm>
            <a:off x="769647" y="725721"/>
            <a:ext cx="10652706" cy="496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lang="en-GB" dirty="0"/>
              <a:t>What it shows is that:</a:t>
            </a:r>
          </a:p>
          <a:p>
            <a:pPr lvl="0"/>
            <a:r>
              <a:rPr lang="en-GB" dirty="0"/>
              <a:t>Effective teachers, and managers more generally, have first to develop a very different, if largely </a:t>
            </a:r>
            <a:r>
              <a:rPr lang="en-GB" dirty="0" err="1"/>
              <a:t>unverbalised</a:t>
            </a:r>
            <a:r>
              <a:rPr lang="en-GB" dirty="0"/>
              <a:t>, image of the varieties of human talent and their development from the conventional human resource management view sketched in the central box.</a:t>
            </a:r>
          </a:p>
        </p:txBody>
      </p:sp>
    </p:spTree>
    <p:extLst>
      <p:ext uri="{BB962C8B-B14F-4D97-AF65-F5344CB8AC3E}">
        <p14:creationId xmlns:p14="http://schemas.microsoft.com/office/powerpoint/2010/main" val="82277750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336885" y="201245"/>
            <a:ext cx="11614484" cy="6647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lvl="0">
              <a:spcBef>
                <a:spcPts val="600"/>
              </a:spcBef>
            </a:pPr>
            <a:r>
              <a:rPr lang="en-GB" sz="4000" dirty="0"/>
              <a:t>They have to think about the individual motives and talents of each of their pupils or subordinates and create situations in which those pupils or subordinates can work together to develop those talents on an individual and collective basis. </a:t>
            </a:r>
          </a:p>
          <a:p>
            <a:pPr lvl="0">
              <a:spcBef>
                <a:spcPts val="600"/>
              </a:spcBef>
            </a:pPr>
            <a:r>
              <a:rPr lang="en-GB" sz="4000" dirty="0"/>
              <a:t>They have to abandon conventional notions of selection and reward.</a:t>
            </a:r>
          </a:p>
          <a:p>
            <a:pPr lvl="0">
              <a:spcBef>
                <a:spcPts val="600"/>
              </a:spcBef>
            </a:pPr>
            <a:r>
              <a:rPr lang="en-GB" sz="4000" dirty="0"/>
              <a:t>They have to think about the emergent properties of groups.</a:t>
            </a:r>
          </a:p>
        </p:txBody>
      </p:sp>
    </p:spTree>
    <p:extLst>
      <p:ext uri="{BB962C8B-B14F-4D97-AF65-F5344CB8AC3E}">
        <p14:creationId xmlns:p14="http://schemas.microsoft.com/office/powerpoint/2010/main" val="328182265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ut now note what the teacher  is doing:…"/>
          <p:cNvSpPr txBox="1"/>
          <p:nvPr/>
        </p:nvSpPr>
        <p:spPr>
          <a:xfrm>
            <a:off x="336885" y="377708"/>
            <a:ext cx="11614484" cy="3477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r>
              <a:rPr lang="en-GB" dirty="0"/>
              <a:t> </a:t>
            </a:r>
          </a:p>
          <a:p>
            <a:r>
              <a:rPr lang="en-GB" dirty="0"/>
              <a:t>These things cannot be done for them by anyone else (such as HR specialists).</a:t>
            </a:r>
          </a:p>
          <a:p>
            <a:endParaRPr lang="en-GB" dirty="0"/>
          </a:p>
          <a:p>
            <a:r>
              <a:rPr lang="en-GB" dirty="0"/>
              <a:t>It is an integral component of their job.</a:t>
            </a:r>
          </a:p>
        </p:txBody>
      </p:sp>
    </p:spTree>
    <p:extLst>
      <p:ext uri="{BB962C8B-B14F-4D97-AF65-F5344CB8AC3E}">
        <p14:creationId xmlns:p14="http://schemas.microsoft.com/office/powerpoint/2010/main" val="211966893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he question was: Are such things actually of value, particularly in the workplace?"/>
          <p:cNvSpPr txBox="1"/>
          <p:nvPr/>
        </p:nvSpPr>
        <p:spPr>
          <a:xfrm>
            <a:off x="769647" y="2036845"/>
            <a:ext cx="10652706" cy="142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lang="en-GB" sz="4800" i="1" dirty="0"/>
              <a:t>What about competence in the workplace more generally?</a:t>
            </a:r>
            <a:endParaRPr sz="4800" i="1" dirty="0"/>
          </a:p>
        </p:txBody>
      </p:sp>
    </p:spTree>
    <p:extLst>
      <p:ext uri="{BB962C8B-B14F-4D97-AF65-F5344CB8AC3E}">
        <p14:creationId xmlns:p14="http://schemas.microsoft.com/office/powerpoint/2010/main" val="45199951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hanging gear somewhat, a survey of pupils’, parents’, teachers’, and employers’ perceptions of the objectives of education had shown that their top priorities included the development of such things as self-confidence, initiative, problem solving ability, ability to work with others and so on."/>
          <p:cNvSpPr txBox="1"/>
          <p:nvPr/>
        </p:nvSpPr>
        <p:spPr>
          <a:xfrm>
            <a:off x="919517" y="653768"/>
            <a:ext cx="10352966" cy="5355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lang="en-GB" dirty="0"/>
              <a:t>My first study grew out of</a:t>
            </a:r>
            <a:r>
              <a:rPr dirty="0"/>
              <a:t> a survey of pupils, parents, teachers, and employers perceptions of the objectives of education</a:t>
            </a:r>
            <a:r>
              <a:rPr lang="en-GB" dirty="0"/>
              <a:t>.</a:t>
            </a:r>
          </a:p>
          <a:p>
            <a:r>
              <a:rPr lang="en-GB" sz="2800" dirty="0"/>
              <a:t> </a:t>
            </a:r>
            <a:endParaRPr lang="en-GB" dirty="0"/>
          </a:p>
          <a:p>
            <a:r>
              <a:rPr lang="en-GB" dirty="0"/>
              <a:t>This </a:t>
            </a:r>
            <a:r>
              <a:rPr dirty="0"/>
              <a:t>had shown that their top priorities included the development of such </a:t>
            </a:r>
            <a:r>
              <a:rPr lang="en-GB" dirty="0"/>
              <a:t>qualities </a:t>
            </a:r>
            <a:r>
              <a:rPr dirty="0"/>
              <a:t>as self-confidence, initiative, problem solving ability, ability to work with others and so on.</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he question was: Are such things actually of value, particularly in the workplace?"/>
          <p:cNvSpPr txBox="1"/>
          <p:nvPr/>
        </p:nvSpPr>
        <p:spPr>
          <a:xfrm>
            <a:off x="769647" y="1594401"/>
            <a:ext cx="10652706"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lang="en-GB" dirty="0"/>
              <a:t>So the next </a:t>
            </a:r>
            <a:r>
              <a:rPr dirty="0"/>
              <a:t>question was: </a:t>
            </a:r>
            <a:endParaRPr lang="en-GB" dirty="0"/>
          </a:p>
          <a:p>
            <a:endParaRPr lang="en-GB" dirty="0"/>
          </a:p>
          <a:p>
            <a:endParaRPr lang="en-GB" dirty="0"/>
          </a:p>
          <a:p>
            <a:r>
              <a:rPr dirty="0"/>
              <a:t>Are such </a:t>
            </a:r>
            <a:r>
              <a:rPr lang="en-GB" dirty="0"/>
              <a:t>qualities </a:t>
            </a:r>
            <a:r>
              <a:rPr dirty="0"/>
              <a:t>actually of value, particularly in the workplace?</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 set out to check by going round the country interviewing a very wide range of people ranging from small farmers and blacksmiths through hotel owners and CEOs of trans-national companies to heads of government Departments."/>
          <p:cNvSpPr txBox="1"/>
          <p:nvPr/>
        </p:nvSpPr>
        <p:spPr>
          <a:xfrm>
            <a:off x="1198797" y="1452049"/>
            <a:ext cx="9794406" cy="4154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pPr algn="l"/>
            <a:r>
              <a:rPr dirty="0"/>
              <a:t>I set out to check </a:t>
            </a:r>
            <a:r>
              <a:rPr lang="en-GB" dirty="0"/>
              <a:t>this </a:t>
            </a:r>
            <a:r>
              <a:rPr dirty="0"/>
              <a:t>by going round the country interviewing a very wide range of people ranging from small farmers and blacksmiths through hotel owners and CEOs of trans-national companies to heads of government Departments.</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I would begin by asking them to “Tell me something about your job and your life” and following up with further questions especially when they got excited about some problem they had."/>
          <p:cNvSpPr txBox="1"/>
          <p:nvPr/>
        </p:nvSpPr>
        <p:spPr>
          <a:xfrm>
            <a:off x="1198797" y="1452049"/>
            <a:ext cx="9794406" cy="3477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latin typeface="Times New Roman"/>
                <a:ea typeface="Times New Roman"/>
                <a:cs typeface="Times New Roman"/>
                <a:sym typeface="Times New Roman"/>
              </a:defRPr>
            </a:lvl1pPr>
          </a:lstStyle>
          <a:p>
            <a:pPr algn="l"/>
            <a:r>
              <a:rPr dirty="0"/>
              <a:t>I would begin by asking them to “Tell me something about your job and your life” and following up with further questions especially when they got excited about some problem they had.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nd here are some of the  conclusions drawn"/>
          <p:cNvSpPr txBox="1"/>
          <p:nvPr/>
        </p:nvSpPr>
        <p:spPr>
          <a:xfrm>
            <a:off x="45719" y="2459037"/>
            <a:ext cx="12311699" cy="1811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6000" i="1">
                <a:latin typeface="Times New Roman"/>
                <a:ea typeface="Times New Roman"/>
                <a:cs typeface="Times New Roman"/>
                <a:sym typeface="Times New Roman"/>
              </a:defRPr>
            </a:pPr>
            <a:r>
              <a:t>And here are some of the </a:t>
            </a:r>
            <a:br/>
            <a:r>
              <a:t>conclusions drawn</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he results not only confirmed the pupils’, parents’, teachers’, employers’ opinions but yielded important insights into the nature of competence."/>
          <p:cNvSpPr txBox="1"/>
          <p:nvPr/>
        </p:nvSpPr>
        <p:spPr>
          <a:xfrm>
            <a:off x="1198797" y="1452049"/>
            <a:ext cx="9794406" cy="2471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t>The results not only confirmed the pupils’, parents’, teachers’, employers’ opinions but yielded important insights into the nature of competence.</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he question was: Are such things actually of value, particularly in the workplace?"/>
          <p:cNvSpPr txBox="1"/>
          <p:nvPr/>
        </p:nvSpPr>
        <p:spPr>
          <a:xfrm>
            <a:off x="769647" y="725721"/>
            <a:ext cx="10652706" cy="5576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a:latin typeface="Times New Roman"/>
                <a:ea typeface="Times New Roman"/>
                <a:cs typeface="Times New Roman"/>
                <a:sym typeface="Times New Roman"/>
              </a:defRPr>
            </a:lvl1pPr>
          </a:lstStyle>
          <a:p>
            <a:r>
              <a:rPr lang="en-GB" dirty="0"/>
              <a:t>My own study was followed by a review of some more systematic studies of competence in </a:t>
            </a:r>
            <a:r>
              <a:rPr dirty="0"/>
              <a:t>the workplace</a:t>
            </a:r>
            <a:r>
              <a:rPr lang="en-GB" dirty="0"/>
              <a:t>.</a:t>
            </a:r>
          </a:p>
          <a:p>
            <a:endParaRPr lang="en-GB" dirty="0"/>
          </a:p>
          <a:p>
            <a:r>
              <a:rPr lang="en-GB" dirty="0"/>
              <a:t>By the time I reviewed them there were about 80 of these.</a:t>
            </a:r>
          </a:p>
          <a:p>
            <a:endParaRPr lang="en-GB" dirty="0"/>
          </a:p>
          <a:p>
            <a:r>
              <a:rPr lang="en-GB" dirty="0"/>
              <a:t>And 300 or so by the time Lyle Spencer produced </a:t>
            </a:r>
            <a:r>
              <a:rPr lang="en-GB" i="1" dirty="0"/>
              <a:t>Competence at Work.</a:t>
            </a:r>
            <a:endParaRPr dirty="0"/>
          </a:p>
        </p:txBody>
      </p:sp>
    </p:spTree>
    <p:extLst>
      <p:ext uri="{BB962C8B-B14F-4D97-AF65-F5344CB8AC3E}">
        <p14:creationId xmlns:p14="http://schemas.microsoft.com/office/powerpoint/2010/main" val="209213933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684337"/>
            <a:ext cx="9629830" cy="2446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These studies relied on</a:t>
            </a:r>
          </a:p>
          <a:p>
            <a:pPr algn="ctr">
              <a:defRPr sz="5100">
                <a:latin typeface="Times New Roman"/>
                <a:ea typeface="Times New Roman"/>
                <a:cs typeface="Times New Roman"/>
                <a:sym typeface="Times New Roman"/>
              </a:defRPr>
            </a:pPr>
            <a:endParaRPr dirty="0"/>
          </a:p>
          <a:p>
            <a:pPr algn="ctr">
              <a:defRPr sz="5100" i="1">
                <a:latin typeface="Times New Roman"/>
                <a:ea typeface="Times New Roman"/>
                <a:cs typeface="Times New Roman"/>
                <a:sym typeface="Times New Roman"/>
              </a:defRPr>
            </a:pPr>
            <a:r>
              <a:rPr dirty="0"/>
              <a:t>Critical Incident Methodology</a:t>
            </a:r>
          </a:p>
        </p:txBody>
      </p:sp>
    </p:spTree>
    <p:extLst>
      <p:ext uri="{BB962C8B-B14F-4D97-AF65-F5344CB8AC3E}">
        <p14:creationId xmlns:p14="http://schemas.microsoft.com/office/powerpoint/2010/main" val="164012603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041399"/>
            <a:ext cx="9629830" cy="4801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In critical incident methodology one first asks people to think of real occasions in which they have seen people – managers, machine operatives, mothers – performing particularly well.</a:t>
            </a:r>
            <a:endParaRPr dirty="0"/>
          </a:p>
        </p:txBody>
      </p:sp>
    </p:spTree>
    <p:extLst>
      <p:ext uri="{BB962C8B-B14F-4D97-AF65-F5344CB8AC3E}">
        <p14:creationId xmlns:p14="http://schemas.microsoft.com/office/powerpoint/2010/main" val="223410572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684337"/>
            <a:ext cx="9629830" cy="3231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On then asks them to describe what those people did, how others reacted, how did they respond to those reactions, etc.</a:t>
            </a:r>
          </a:p>
        </p:txBody>
      </p:sp>
    </p:spTree>
    <p:extLst>
      <p:ext uri="{BB962C8B-B14F-4D97-AF65-F5344CB8AC3E}">
        <p14:creationId xmlns:p14="http://schemas.microsoft.com/office/powerpoint/2010/main" val="147509860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0" y="639309"/>
            <a:ext cx="11984973" cy="558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5100">
                <a:latin typeface="Times New Roman"/>
                <a:ea typeface="Times New Roman"/>
                <a:cs typeface="Times New Roman"/>
                <a:sym typeface="Times New Roman"/>
              </a:defRPr>
            </a:pPr>
            <a:r>
              <a:rPr lang="en-GB" dirty="0"/>
              <a:t>One then transcribes these to index cards, and then sorts the cards into piles such that those in one pile have something in common but differ from those in other piles.</a:t>
            </a:r>
          </a:p>
          <a:p>
            <a:pPr algn="ctr">
              <a:defRPr sz="5100">
                <a:latin typeface="Times New Roman"/>
                <a:ea typeface="Times New Roman"/>
                <a:cs typeface="Times New Roman"/>
                <a:sym typeface="Times New Roman"/>
              </a:defRPr>
            </a:pPr>
            <a:r>
              <a:rPr lang="en-GB" dirty="0"/>
              <a:t>And then one seeks to identify what is common to the incidents in each pile.</a:t>
            </a:r>
          </a:p>
        </p:txBody>
      </p:sp>
    </p:spTree>
    <p:extLst>
      <p:ext uri="{BB962C8B-B14F-4D97-AF65-F5344CB8AC3E}">
        <p14:creationId xmlns:p14="http://schemas.microsoft.com/office/powerpoint/2010/main" val="216824206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684337"/>
            <a:ext cx="9629830" cy="401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Note that this is very different from relying on some external criterion like making a profit or conforming to a rule as the criterion of competence.</a:t>
            </a:r>
            <a:endParaRPr dirty="0"/>
          </a:p>
        </p:txBody>
      </p:sp>
    </p:spTree>
    <p:extLst>
      <p:ext uri="{BB962C8B-B14F-4D97-AF65-F5344CB8AC3E}">
        <p14:creationId xmlns:p14="http://schemas.microsoft.com/office/powerpoint/2010/main" val="112571683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h, but I should first say something about the methodology employed in these studies:…"/>
          <p:cNvSpPr txBox="1"/>
          <p:nvPr/>
        </p:nvSpPr>
        <p:spPr>
          <a:xfrm>
            <a:off x="1281085" y="1684337"/>
            <a:ext cx="9629830" cy="1661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5100">
                <a:latin typeface="Times New Roman"/>
                <a:ea typeface="Times New Roman"/>
                <a:cs typeface="Times New Roman"/>
                <a:sym typeface="Times New Roman"/>
              </a:defRPr>
            </a:pPr>
            <a:r>
              <a:rPr lang="en-GB" dirty="0"/>
              <a:t>One then repeats the operation in relation to ineffective behaviours.</a:t>
            </a:r>
            <a:endParaRPr dirty="0"/>
          </a:p>
        </p:txBody>
      </p:sp>
    </p:spTree>
    <p:extLst>
      <p:ext uri="{BB962C8B-B14F-4D97-AF65-F5344CB8AC3E}">
        <p14:creationId xmlns:p14="http://schemas.microsoft.com/office/powerpoint/2010/main" val="524115892"/>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Effective managers also did this.…"/>
          <p:cNvSpPr txBox="1"/>
          <p:nvPr/>
        </p:nvSpPr>
        <p:spPr>
          <a:xfrm>
            <a:off x="833413" y="1747655"/>
            <a:ext cx="10525174" cy="3139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a:latin typeface="Times New Roman"/>
                <a:ea typeface="Times New Roman"/>
                <a:cs typeface="Times New Roman"/>
                <a:sym typeface="Times New Roman"/>
              </a:defRPr>
            </a:pPr>
            <a:r>
              <a:rPr lang="en-GB" dirty="0"/>
              <a:t>Here are the results from a study of </a:t>
            </a:r>
            <a:r>
              <a:rPr dirty="0"/>
              <a:t>managers </a:t>
            </a:r>
            <a:r>
              <a:rPr lang="en-GB" dirty="0"/>
              <a:t>(actually Naval officers)</a:t>
            </a:r>
          </a:p>
          <a:p>
            <a:pPr algn="ctr">
              <a:lnSpc>
                <a:spcPct val="90000"/>
              </a:lnSpc>
              <a:defRPr>
                <a:latin typeface="Times New Roman"/>
                <a:ea typeface="Times New Roman"/>
                <a:cs typeface="Times New Roman"/>
                <a:sym typeface="Times New Roman"/>
              </a:defRPr>
            </a:pPr>
            <a:endParaRPr dirty="0"/>
          </a:p>
          <a:p>
            <a:pPr algn="ctr">
              <a:lnSpc>
                <a:spcPct val="90000"/>
              </a:lnSpc>
              <a:defRPr>
                <a:latin typeface="Times New Roman"/>
                <a:ea typeface="Times New Roman"/>
                <a:cs typeface="Times New Roman"/>
                <a:sym typeface="Times New Roman"/>
              </a:defRPr>
            </a:pPr>
            <a:r>
              <a:rPr dirty="0" err="1"/>
              <a:t>Klemp</a:t>
            </a:r>
            <a:r>
              <a:rPr dirty="0"/>
              <a:t> </a:t>
            </a:r>
            <a:r>
              <a:rPr dirty="0" err="1"/>
              <a:t>Munger</a:t>
            </a:r>
            <a:r>
              <a:rPr dirty="0"/>
              <a:t> &amp; Spencer</a:t>
            </a:r>
          </a:p>
          <a:p>
            <a:pPr algn="ctr">
              <a:lnSpc>
                <a:spcPct val="90000"/>
              </a:lnSpc>
              <a:defRPr>
                <a:latin typeface="Times New Roman"/>
                <a:ea typeface="Times New Roman"/>
                <a:cs typeface="Times New Roman"/>
                <a:sym typeface="Times New Roman"/>
              </a:defRPr>
            </a:pPr>
            <a:r>
              <a:rPr dirty="0"/>
              <a:t>(next 2 slides):</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ompetencies of More Effective Officers (Klemp)…"/>
          <p:cNvSpPr txBox="1"/>
          <p:nvPr/>
        </p:nvSpPr>
        <p:spPr>
          <a:xfrm>
            <a:off x="1302975" y="39604"/>
            <a:ext cx="9586050" cy="6529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544512" indent="-544512" algn="ctr" defTabSz="544512">
              <a:spcBef>
                <a:spcPts val="1000"/>
              </a:spcBef>
              <a:defRPr sz="3300" b="0">
                <a:latin typeface="Monotype Corsiva"/>
                <a:ea typeface="Monotype Corsiva"/>
                <a:cs typeface="Monotype Corsiva"/>
                <a:sym typeface="Monotype Corsiva"/>
              </a:defRPr>
            </a:pPr>
            <a:r>
              <a:rPr lang="en-GB" dirty="0"/>
              <a:t>Here are the are the behaviours </a:t>
            </a:r>
            <a:r>
              <a:rPr dirty="0"/>
              <a:t>More Effective Officers</a:t>
            </a:r>
            <a:r>
              <a:rPr lang="en-GB" dirty="0"/>
              <a:t> were said to engage in.</a:t>
            </a:r>
            <a:r>
              <a:rPr dirty="0"/>
              <a:t> (</a:t>
            </a:r>
            <a:r>
              <a:rPr dirty="0" err="1"/>
              <a:t>Klemp</a:t>
            </a:r>
            <a:r>
              <a:rPr dirty="0"/>
              <a:t>)</a:t>
            </a:r>
          </a:p>
          <a:p>
            <a:pPr marL="544512" indent="-544512" defTabSz="544512">
              <a:spcBef>
                <a:spcPts val="1000"/>
              </a:spcBef>
              <a:buSzPct val="100000"/>
              <a:buAutoNum type="arabicPeriod"/>
              <a:defRPr sz="2100" i="1" u="sng">
                <a:latin typeface="Arial"/>
                <a:ea typeface="Arial"/>
                <a:cs typeface="Arial"/>
                <a:sym typeface="Arial"/>
              </a:defRPr>
            </a:pPr>
            <a:r>
              <a:rPr dirty="0"/>
              <a:t>Initiative</a:t>
            </a:r>
            <a:r>
              <a:rPr i="0" u="none" dirty="0"/>
              <a:t>: Initiates new activities, communications, proposals; Exhibits resourcefulness, persistence in the face of obstacles.</a:t>
            </a:r>
          </a:p>
          <a:p>
            <a:pPr marL="544512" indent="-544512" defTabSz="544512">
              <a:spcBef>
                <a:spcPts val="1000"/>
              </a:spcBef>
              <a:buSzPct val="100000"/>
              <a:buAutoNum type="arabicPeriod"/>
              <a:defRPr sz="2100" i="1" u="sng">
                <a:latin typeface="Arial"/>
                <a:ea typeface="Arial"/>
                <a:cs typeface="Arial"/>
                <a:sym typeface="Arial"/>
              </a:defRPr>
            </a:pPr>
            <a:r>
              <a:rPr dirty="0"/>
              <a:t>Set goals</a:t>
            </a:r>
            <a:r>
              <a:rPr i="0" u="none" dirty="0"/>
              <a:t> and reconsiders and redefines them.</a:t>
            </a:r>
          </a:p>
          <a:p>
            <a:pPr marL="544512" indent="-544512" defTabSz="544512">
              <a:spcBef>
                <a:spcPts val="1000"/>
              </a:spcBef>
              <a:buSzPct val="100000"/>
              <a:buAutoNum type="arabicPeriod"/>
              <a:defRPr sz="2100" i="1" u="sng">
                <a:latin typeface="Arial"/>
                <a:ea typeface="Arial"/>
                <a:cs typeface="Arial"/>
                <a:sym typeface="Arial"/>
              </a:defRPr>
            </a:pPr>
            <a:r>
              <a:rPr dirty="0"/>
              <a:t>Coaches</a:t>
            </a:r>
            <a:r>
              <a:rPr i="0" u="none" dirty="0"/>
              <a:t>, by setting example and sharing information and thought processes.</a:t>
            </a:r>
          </a:p>
          <a:p>
            <a:pPr marL="544512" indent="-544512" defTabSz="544512">
              <a:spcBef>
                <a:spcPts val="1000"/>
              </a:spcBef>
              <a:buSzPct val="100000"/>
              <a:buAutoNum type="arabicPeriod"/>
              <a:defRPr sz="2100" i="1" u="sng">
                <a:latin typeface="Arial"/>
                <a:ea typeface="Arial"/>
                <a:cs typeface="Arial"/>
                <a:sym typeface="Arial"/>
              </a:defRPr>
            </a:pPr>
            <a:r>
              <a:rPr dirty="0"/>
              <a:t>Influences</a:t>
            </a:r>
            <a:r>
              <a:rPr i="0" u="none" dirty="0"/>
              <a:t> by persuasion, mustering arguments, building political coalitions, making others feel strong.</a:t>
            </a:r>
          </a:p>
          <a:p>
            <a:pPr marL="544512" indent="-544512" defTabSz="544512">
              <a:spcBef>
                <a:spcPts val="1000"/>
              </a:spcBef>
              <a:buSzPct val="100000"/>
              <a:buAutoNum type="arabicPeriod"/>
              <a:defRPr sz="2100" i="1" u="sng">
                <a:latin typeface="Arial"/>
                <a:ea typeface="Arial"/>
                <a:cs typeface="Arial"/>
                <a:sym typeface="Arial"/>
              </a:defRPr>
            </a:pPr>
            <a:r>
              <a:rPr dirty="0" err="1"/>
              <a:t>Conceptualises</a:t>
            </a:r>
            <a:r>
              <a:rPr i="0" u="none" dirty="0"/>
              <a:t>, analyses, and finds new ways of thinking about things.</a:t>
            </a:r>
          </a:p>
          <a:p>
            <a:pPr marL="544512" indent="-544512" defTabSz="544512">
              <a:spcBef>
                <a:spcPts val="1000"/>
              </a:spcBef>
              <a:buSzPct val="100000"/>
              <a:buAutoNum type="arabicPeriod"/>
              <a:defRPr sz="2100" i="1" u="sng">
                <a:latin typeface="Arial"/>
                <a:ea typeface="Arial"/>
                <a:cs typeface="Arial"/>
                <a:sym typeface="Arial"/>
              </a:defRPr>
            </a:pPr>
            <a:r>
              <a:rPr dirty="0"/>
              <a:t>Builds teams</a:t>
            </a:r>
            <a:r>
              <a:rPr i="0" u="none" dirty="0"/>
              <a:t>, acts to promote co-operation and team work.</a:t>
            </a:r>
          </a:p>
          <a:p>
            <a:pPr marL="544512" indent="-544512" defTabSz="544512">
              <a:spcBef>
                <a:spcPts val="1000"/>
              </a:spcBef>
              <a:buSzPct val="100000"/>
              <a:buAutoNum type="arabicPeriod"/>
              <a:defRPr sz="2100" i="1" u="sng">
                <a:latin typeface="Arial"/>
                <a:ea typeface="Arial"/>
                <a:cs typeface="Arial"/>
                <a:sym typeface="Arial"/>
              </a:defRPr>
            </a:pPr>
            <a:r>
              <a:rPr dirty="0"/>
              <a:t>Provides feedback</a:t>
            </a:r>
            <a:r>
              <a:rPr i="0" u="none" dirty="0"/>
              <a:t> to enable others to monitor their own performance. Helps them </a:t>
            </a:r>
            <a:r>
              <a:rPr i="0" u="none" dirty="0" err="1"/>
              <a:t>analyse</a:t>
            </a:r>
            <a:r>
              <a:rPr i="0" u="none" dirty="0"/>
              <a:t> problems and develop strategies for tackling them.</a:t>
            </a:r>
          </a:p>
          <a:p>
            <a:pPr marL="544512" indent="-544512" defTabSz="544512">
              <a:buSzPct val="100000"/>
              <a:buAutoNum type="arabicPeriod"/>
              <a:defRPr sz="2100" i="1" u="sng">
                <a:latin typeface="Arial"/>
                <a:ea typeface="Arial"/>
                <a:cs typeface="Arial"/>
                <a:sym typeface="Arial"/>
              </a:defRPr>
            </a:pPr>
            <a:r>
              <a:rPr dirty="0"/>
              <a:t>Provides rewards</a:t>
            </a:r>
            <a:r>
              <a:rPr i="0" u="none" dirty="0"/>
              <a:t> and official recognition for contributions.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2264</TotalTime>
  <Words>8315</Words>
  <Application>Microsoft Office PowerPoint</Application>
  <PresentationFormat>Widescreen</PresentationFormat>
  <Paragraphs>390</Paragraphs>
  <Slides>165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165</vt:i4>
      </vt:variant>
    </vt:vector>
  </HeadingPairs>
  <TitlesOfParts>
    <vt:vector size="172" baseType="lpstr">
      <vt:lpstr>Arial</vt:lpstr>
      <vt:lpstr>Calibri</vt:lpstr>
      <vt:lpstr>Helvetica</vt:lpstr>
      <vt:lpstr>Helvetica Neue</vt:lpstr>
      <vt:lpstr>Monotype Corsiva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here is another interesting study. </vt:lpstr>
      <vt:lpstr>Price, Taylor et al., Doctors</vt:lpstr>
      <vt:lpstr>PowerPoint Presentation</vt:lpstr>
      <vt:lpstr>PowerPoint Presentation</vt:lpstr>
      <vt:lpstr>PowerPoint Presentation</vt:lpstr>
      <vt:lpstr>PowerPoint Presentation</vt:lpstr>
      <vt:lpstr>PowerPoint Presentation</vt:lpstr>
      <vt:lpstr>PowerPoint Presentation</vt:lpstr>
      <vt:lpstr>The alternative framework for thinking about individual differences that I would like to talk about derives from the work of David McClelland and his colleagues.  Unfortunately that work is generally thought to have been discredited because the the measures do not have the properties that those who are steeped in factor-analysis and Item Response Theory look for.</vt:lpstr>
      <vt:lpstr>It stemmed from Murray’s book Explorations in Personality, but the measures first got reconceptualised as:  Measures of “Motivation” and, later,    “Competence”.</vt:lpstr>
      <vt:lpstr>Indeed the very word competence was introduced to distinguish the work from the dominant HR industry concerned with identifying the “knowledge, skills, and attitudes” framework "required" for “high level” performance at a predefined job.   Unfortunately the word “competence” has been hijacked and corrupted back to refer to just that.</vt:lpstr>
      <vt:lpstr>The framework and measurement procedures were derived from experimental studies in which attempts were made to influence “motivation” by starving people, provoking sexual arousal, etc  and then looking for the effects in the stories those concerned made up about the thoughts, feelings, and behaviours of people depicted in variants of TAT pictures.</vt:lpstr>
      <vt:lpstr>From content analyses of these stories it emerged that when people were e.g. hungry, they saw the characters in the pictures as thinking about how to get food, making plans to get it, persisting, persuading other people to help, and so on.  The same cluster of things emerged when other motives were aroused.</vt:lpstr>
      <vt:lpstr>So then McClelland and his colleagues turned this procedure around.</vt:lpstr>
      <vt:lpstr>If one could find out what people were thinking about, planning to do, persuading others to help them do, persisting at doing, etc. and totalling them up   one had an index of what was at first termed a measure of aspects of their personality.</vt:lpstr>
      <vt:lpstr>So from a pool of, as I recall, some 300 pictures they selected half a dozen relating to workplace-type situations and asked people to make up stories about what the characters in the pictures were thinking, feeling and doing.</vt:lpstr>
      <vt:lpstr>Here are the instructions given to people in connection with the stories they were asked to write:</vt:lpstr>
      <vt:lpstr>PowerPoint Presentation</vt:lpstr>
      <vt:lpstr>And here are the pictures</vt:lpstr>
      <vt:lpstr>PowerPoint Presentation</vt:lpstr>
      <vt:lpstr>PowerPoint Presentation</vt:lpstr>
      <vt:lpstr>PowerPoint Presentation</vt:lpstr>
      <vt:lpstr>PowerPoint Presentation</vt:lpstr>
      <vt:lpstr>PowerPoint Presentation</vt:lpstr>
      <vt:lpstr>PowerPoint Presentation</vt:lpstr>
      <vt:lpstr>The scoring then proceeded as follows:</vt:lpstr>
      <vt:lpstr>Ask yourself what kind of activity the person who wrote the story cares about and, in a sense, how much energy he or she sees his or her characters as putting into that kind of activity.  (It is a somewhat circular process.) </vt:lpstr>
      <vt:lpstr>In point of fact, for reasons which we do not go into here but which had something to do with discovering that they could not generate arousal conditions for most of Murray’s "personality” traits, they focussed the scorers’ attention on on three: Achievement, affiliation and power.  (And they also demonstrated that these three scores had enormous impact on people’s lives and society.)</vt:lpstr>
      <vt:lpstr>Here are some extracts from very brief scoring manuals they generated for training purposes.  Ideally, I should flick back and forth between the pages of the manuals and the scoring grids that accompanied them.</vt:lpstr>
      <vt:lpstr>PowerPoint Presentation</vt:lpstr>
      <vt:lpstr>PowerPoint Presentation</vt:lpstr>
      <vt:lpstr>For each story one puts a tick (check mark) under the symbol for each reference in the grid below. </vt:lpstr>
      <vt:lpstr>PowerPoint Presentation</vt:lpstr>
      <vt:lpstr>And then one adds the number of check marks in each line to give a total for that story, entering it in the left-hand column.  And then sums the scores across stories to give a total score for n.Achievement. </vt:lpstr>
      <vt:lpstr>And then one follows the same procedures for the affiliation and power motives as defined in the next two overheads to generate a 3-score profile for n.Ach., n.Aff., and n.Pow.</vt:lpstr>
      <vt:lpstr>PowerPoint Presentation</vt:lpstr>
      <vt:lpstr>PowerPoint Presentation</vt:lpstr>
      <vt:lpstr>PowerPoint Presentation</vt:lpstr>
      <vt:lpstr>No wonder this framework did not go down well with conventional psychometricians … most of whom never looked at the relevant material anyway.</vt:lpstr>
      <vt:lpstr>Right. So. It seems that, if one wishes to index the kinds of competence we spoke about earlier what one needs to do is to extend number (and specificity) of motives to be assessed.  And then to include more components of competence that are to be taken into account.  So this is what we have been doing.</vt:lpstr>
      <vt:lpstr>The scoring system can then be represented in the form of the grid shown on the next slide.    In it, some of the activities which people might be strongly motivated to undertake are listed across the top.  And some of the components of competence they might bring to bear to achieve them are shown down the side.</vt:lpstr>
      <vt:lpstr>PowerPoint Presentation</vt:lpstr>
      <vt:lpstr>Total scores can then be calculated to predict success at each activity the individual is predisposed to undertake.</vt:lpstr>
      <vt:lpstr>To maintain continuity, the potentially valued activities have been grouped under the generic headings of Achievement, Affiliation, and Power although it has been our experience that such dispositions are very specific: for example, people who are disposed to undertake one kind of achievement-oriented activity are not necessarily disposed to undertake other kinds of achievement-oriented activity.</vt:lpstr>
      <vt:lpstr>The list of components of competence which may be brought to bear (ie the left hand list) has been extended in the next overhead, which runs over 3 slides.</vt:lpstr>
      <vt:lpstr>PowerPoint Presentation</vt:lpstr>
      <vt:lpstr>PowerPoint Presentation</vt:lpstr>
      <vt:lpstr>PowerPoint Presentation</vt:lpstr>
      <vt:lpstr>As mentioned earlier, the number of specific thing people may be strongly motivated to do (ie the number of potential entries across the top of the grid) seems to us to be legion while the number of components of competence seems more limited.</vt:lpstr>
      <vt:lpstr>In a sense, we used this framework, as it emerged, to guide the open-ended enquiries summarised earlier.  It was a circular process.   In the process we noticed that the generic titles across the top really do not work. For example, people who focus on one type of achievement are not necessarily attracted by other types of achievement activity.</vt:lpstr>
      <vt:lpstr>And we noted things about the kinds of environment which facilitate people’s use of the environment to hone the components of competence they need to pursue them.  But I will not pursue these things here.</vt:lpstr>
      <vt:lpstr>But I would like to draw your attention to one more thing:  all the motivational dispositions listed across the top end in “ing”.</vt:lpstr>
      <vt:lpstr>The problem now is first to refine this list of possible motivational dispositions.  Factor analysis is not going to help us because the dispositions are idiosyncratic.</vt:lpstr>
      <vt:lpstr>What we need is something like Linnaeus’s framework for classifying species or the periodic table used to arrange chemical elements in a meaningful way.  </vt:lpstr>
      <vt:lpstr>And then we need to refine the list of components of competence down the side.</vt:lpstr>
      <vt:lpstr>To illustrate the difficulty of moving forward I should tell you (ad. lib. only) what happened when Lyle Spencer set out to publish a book which would do this.  </vt:lpstr>
      <vt:lpstr>But perhaps Rene and his colleagues – or one of you – will take up the challenge.</vt:lpstr>
      <vt:lpstr>Raven Seminar Prague   Background material  Version date: 13 January 2020  Atkinson J. W. (1958). (Ed.). Motives in Fantasy, Action and Society. New York: Van Nostrand. Bouchard, T.J. et al (1996) Genes, Drives, Environment, and Experience: EPD Theory Revised. Chapter 1 (pages 5 – 43) in Benbow, C.P. et al Intellectual Talent: Psychometric and Social Issues. Baltimore, John Hopkins Press. Eudora Attach: EPDTom Chap.pdf. Bouchard, T.J. (2015) Experience Producing Drive Theory: Personality “Writ Large”. Personality and Individual Differences 90 :302-314 DOI: 10.1016/j.paid.2015.11.007.  https://sci-hub.si/10.1016/j.paid.2015.11.007 Flanagan, J. C. (1954). The critical incident technique. Psychological Bulletin, 51, 327-358. Harris, J. R. (2006). No Two Alike: Human Nature and Human Individuality. New York: W. W. Norton. Hayes, K.J.(1962) Genes, Drives, and Intellect. Psychological Reports 10 299-342.  https://www.gwern.net/docs/iq/1962-hayes.pdf</vt:lpstr>
      <vt:lpstr>Johnson, W. (2010). Extending and testing Tom Bouchard’s Experience Producing Drive Theory. Personality and Individual Differences. 49, 296-3011.   https://sci-hub.si/10.1016/j.paid.2009.11.022 Kazdin, A. E. (2006). Arbitrary metrics: Implications for identifying evidence-based treatments. American Psychologist, 61, 42-49.   https://psycnet.apa.org/record/2006-00920-004 McClelland, D. C., Atkinson, J. W., Clark, R. A., &amp; Lowell, E. L. (1958). A scoring manual for the achievement motive; R. W. Heynes, J. Veroff, &amp; J. W. Atkinson, A scoring manual for the affiliation motive; J. Veroff, A scoring manual for the power motive. Respectively, Chapters 12, 13 and 14 in J. W. Atkinson (Ed.), Motives in Fantasy, Action and Society. New York: Van Nostrand. McClelland, D. C. (1978). Guide to Behavioral Event Interviewing. Boston: McBer. Murray, H. A. (1938). Explorations in Personality. New York: OUP. McCrae, R.R. &amp; Mottus, R. (2019) What Personality Scales Measure: A New Psychometrics and Its Implications for Theory and Assessment. Current Directions in Psychological Science,  28, 415–420.   https://sci-hub.tw/10.1177/0963721419849559 Michael Pierce. A Critique of the Big Five   https://www.youtube.com/watch?v=ohi6cOZ3dmU https://www.youtube.com/watch?v=4ixxDzuzFJ4  https://www.youtube.com/watch?v=3dgu0UPmaqQ Mõttus, R., &amp; Rozgonjuk, D. (2019, December 2). Development Is in the Details: Age Differences in the Big Five Domains, Facets, and Nuances. Journal of Personality and Social Psychology. Advance online publication. http://dx.doi.org/10.1037/pspp0000276 (Eudora Attach: PreprintR.pdf; Mottus Rozgonjuk Age Differences …pdf). Mõttus, R., Sinick, J., Terracciano, A., Hřebíčková, M., Kandler, C., Ando, J., Mortensen, E. L., Colodro-Conde, L., &amp; Jang, K. L. (2018). Personality Characteristics Below Facets: A Replication and Meta-Analysis of Cross-Rater Agreement, Rank-Order Stability, Heritability, and Utility of Personality Nuances. Journal of Personality and Social Psychology.  http://dx.doi.org/10.1037/pspp0000202 https://sci-hub.si/10.2307/1129703</vt:lpstr>
      <vt:lpstr>Plomin, R. (2018). Blueprint: How DNA Makes Us Who We Are. London, UK: Allen Lane. Raven, J. (1980). Parents, Teachers and Children: An Evaluation of an Educational Home Visiting Programme. Edinburgh: Scottish Council for Research in Education. Raven, J. (1994). Managing Education for Effective Schooling: The Most Important Problem Is to Come to Terms with Values. Unionville, New York: Trillium Press. www.rfwp.com; Edinburgh, Scotland: Competency Motivation Project, 30, Great King Street, Edinburgh EH3 6QH.  http://eyeonsociety.co.uk/resources/fulllist.html#managing_education  Raven, J. (1997). Competence in Modern Society: Its Identification, Development and Release. Unionville, New York: Royal Fireworks Press. www.rfwp.com (First published in 1984 in London, England, by H. K. Lewis.) Raven, J. (2014). Our incompetent society (with a discussion of some of the competencies needed to transform it). http://eyeonsociety.co.uk/resources/Incompetent-society-v3.pdf Russian translation by Oleg Yarygin: Part I: Baltic Humanitarian Journal (2016) T.5. 4(17) 274-292. http://www.napravo.ru/pages/nauchnye_jurnaly/baltiiskii_gumanitarnyi_jurnal/nauchnye_jurnaly_/ Part II: Azimuth Of Scientific Researches / Pedagogy and Psychology, (2016) T.5, 4(17) 198-205. http://www.napravo.ru/pages/nauchnye_jurnaly/jurnal_vektor_nauki/nomera_jurnala_2013/ Raven, J., Johnstone, J., &amp; Varley, T. (1985). Opening the Primary Classroom. Edinburgh: Scottish Council for Research in Education. http://eyeonsociety.co.uk/resources/OTPC-complete.pdf  Raven, J., &amp; Stephenson, J. (Eds.). (2001). Competence in the Learning Society. New York: Peter Lang. Many chapters also available at http://eyeonsociety.co.uk/resources/fulllist.html#competence_in_the_learning_society  Scarr, S. (1996). How people make their own environments: Implications for parents and policy makers. Psychology, Public Policy, and Law, 2(2), 204-228.   https://sci-hub.si/https://www.jstor.org/stable/1129703 Scarr, S., &amp; McCartney, K. (1983). How people make their own environments: A Theory of genotype - environment effects Child Development, 54, 424-435.   https://sci-hub.si/https://www.jstor.org/stable/1129703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 RAVEN</cp:lastModifiedBy>
  <cp:revision>141</cp:revision>
  <cp:lastPrinted>2021-12-04T11:14:20Z</cp:lastPrinted>
  <dcterms:modified xsi:type="dcterms:W3CDTF">2021-12-04T11:16:36Z</dcterms:modified>
</cp:coreProperties>
</file>